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1"/>
  </p:sldMasterIdLst>
  <p:notesMasterIdLst>
    <p:notesMasterId r:id="rId36"/>
  </p:notesMasterIdLst>
  <p:sldIdLst>
    <p:sldId id="256" r:id="rId2"/>
    <p:sldId id="279" r:id="rId3"/>
    <p:sldId id="280" r:id="rId4"/>
    <p:sldId id="294" r:id="rId5"/>
    <p:sldId id="295" r:id="rId6"/>
    <p:sldId id="291" r:id="rId7"/>
    <p:sldId id="257" r:id="rId8"/>
    <p:sldId id="281" r:id="rId9"/>
    <p:sldId id="282" r:id="rId10"/>
    <p:sldId id="302" r:id="rId11"/>
    <p:sldId id="301" r:id="rId12"/>
    <p:sldId id="290" r:id="rId13"/>
    <p:sldId id="285" r:id="rId14"/>
    <p:sldId id="286" r:id="rId15"/>
    <p:sldId id="296" r:id="rId16"/>
    <p:sldId id="288" r:id="rId17"/>
    <p:sldId id="289" r:id="rId18"/>
    <p:sldId id="258" r:id="rId19"/>
    <p:sldId id="260" r:id="rId20"/>
    <p:sldId id="261" r:id="rId21"/>
    <p:sldId id="263" r:id="rId22"/>
    <p:sldId id="266" r:id="rId23"/>
    <p:sldId id="271" r:id="rId24"/>
    <p:sldId id="272" r:id="rId25"/>
    <p:sldId id="274" r:id="rId26"/>
    <p:sldId id="275" r:id="rId27"/>
    <p:sldId id="276" r:id="rId28"/>
    <p:sldId id="277" r:id="rId29"/>
    <p:sldId id="278" r:id="rId30"/>
    <p:sldId id="297" r:id="rId31"/>
    <p:sldId id="298" r:id="rId32"/>
    <p:sldId id="287" r:id="rId33"/>
    <p:sldId id="29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5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Aown Ali" userId="396cbd3f9ff77c35" providerId="LiveId" clId="{7B5BE431-5480-4BB3-A90F-88948F3D66E7}"/>
    <pc:docChg chg="custSel modSld">
      <pc:chgData name="Muhammad Aown Ali" userId="396cbd3f9ff77c35" providerId="LiveId" clId="{7B5BE431-5480-4BB3-A90F-88948F3D66E7}" dt="2024-06-08T18:55:55.185" v="19" actId="123"/>
      <pc:docMkLst>
        <pc:docMk/>
      </pc:docMkLst>
      <pc:sldChg chg="modSp mod">
        <pc:chgData name="Muhammad Aown Ali" userId="396cbd3f9ff77c35" providerId="LiveId" clId="{7B5BE431-5480-4BB3-A90F-88948F3D66E7}" dt="2024-06-08T18:55:55.185" v="19" actId="123"/>
        <pc:sldMkLst>
          <pc:docMk/>
          <pc:sldMk cId="3685225333" sldId="292"/>
        </pc:sldMkLst>
        <pc:spChg chg="mod">
          <ac:chgData name="Muhammad Aown Ali" userId="396cbd3f9ff77c35" providerId="LiveId" clId="{7B5BE431-5480-4BB3-A90F-88948F3D66E7}" dt="2024-06-08T18:55:55.185" v="19" actId="123"/>
          <ac:spMkLst>
            <pc:docMk/>
            <pc:sldMk cId="3685225333" sldId="292"/>
            <ac:spMk id="2" creationId="{6D0CFB81-440B-72D1-4121-092DD86C1A82}"/>
          </ac:spMkLst>
        </pc:spChg>
        <pc:spChg chg="mod">
          <ac:chgData name="Muhammad Aown Ali" userId="396cbd3f9ff77c35" providerId="LiveId" clId="{7B5BE431-5480-4BB3-A90F-88948F3D66E7}" dt="2024-06-08T18:51:30.561" v="6" actId="123"/>
          <ac:spMkLst>
            <pc:docMk/>
            <pc:sldMk cId="3685225333" sldId="292"/>
            <ac:spMk id="3" creationId="{00928A52-0EFB-794A-B153-71A579FB7FD7}"/>
          </ac:spMkLst>
        </pc:spChg>
        <pc:graphicFrameChg chg="modGraphic">
          <ac:chgData name="Muhammad Aown Ali" userId="396cbd3f9ff77c35" providerId="LiveId" clId="{7B5BE431-5480-4BB3-A90F-88948F3D66E7}" dt="2024-06-08T18:51:19.230" v="5" actId="255"/>
          <ac:graphicFrameMkLst>
            <pc:docMk/>
            <pc:sldMk cId="3685225333" sldId="292"/>
            <ac:graphicFrameMk id="4" creationId="{1FAB797E-B4CB-9A9E-1903-634E01AF35FE}"/>
          </ac:graphicFrameMkLst>
        </pc:graphicFrameChg>
      </pc:sldChg>
      <pc:sldChg chg="modSp mod">
        <pc:chgData name="Muhammad Aown Ali" userId="396cbd3f9ff77c35" providerId="LiveId" clId="{7B5BE431-5480-4BB3-A90F-88948F3D66E7}" dt="2024-06-08T18:55:18.722" v="9" actId="207"/>
        <pc:sldMkLst>
          <pc:docMk/>
          <pc:sldMk cId="3311736088" sldId="296"/>
        </pc:sldMkLst>
        <pc:graphicFrameChg chg="modGraphic">
          <ac:chgData name="Muhammad Aown Ali" userId="396cbd3f9ff77c35" providerId="LiveId" clId="{7B5BE431-5480-4BB3-A90F-88948F3D66E7}" dt="2024-06-08T18:55:18.722" v="9" actId="207"/>
          <ac:graphicFrameMkLst>
            <pc:docMk/>
            <pc:sldMk cId="3311736088" sldId="296"/>
            <ac:graphicFrameMk id="4" creationId="{53399D26-97D9-1BF7-84BA-B8CE600B0585}"/>
          </ac:graphicFrameMkLst>
        </pc:graphicFrameChg>
      </pc:sldChg>
    </pc:docChg>
  </pc:docChgLst>
  <pc:docChgLst>
    <pc:chgData name="Muhammad Aown Ali" userId="396cbd3f9ff77c35" providerId="LiveId" clId="{95E0338C-5445-479E-83BC-43365E6FCF3C}"/>
    <pc:docChg chg="undo custSel modSld">
      <pc:chgData name="Muhammad Aown Ali" userId="396cbd3f9ff77c35" providerId="LiveId" clId="{95E0338C-5445-479E-83BC-43365E6FCF3C}" dt="2024-06-05T18:55:11.308" v="21" actId="27636"/>
      <pc:docMkLst>
        <pc:docMk/>
      </pc:docMkLst>
      <pc:sldChg chg="modSp mod">
        <pc:chgData name="Muhammad Aown Ali" userId="396cbd3f9ff77c35" providerId="LiveId" clId="{95E0338C-5445-479E-83BC-43365E6FCF3C}" dt="2024-06-05T18:54:16.455" v="5" actId="255"/>
        <pc:sldMkLst>
          <pc:docMk/>
          <pc:sldMk cId="4247269069" sldId="280"/>
        </pc:sldMkLst>
        <pc:spChg chg="mod">
          <ac:chgData name="Muhammad Aown Ali" userId="396cbd3f9ff77c35" providerId="LiveId" clId="{95E0338C-5445-479E-83BC-43365E6FCF3C}" dt="2024-06-05T18:54:16.455" v="5" actId="255"/>
          <ac:spMkLst>
            <pc:docMk/>
            <pc:sldMk cId="4247269069" sldId="280"/>
            <ac:spMk id="3" creationId="{17DB10E6-7AF3-6926-6EA0-BDE2BBC8CFC6}"/>
          </ac:spMkLst>
        </pc:spChg>
      </pc:sldChg>
      <pc:sldChg chg="modSp mod">
        <pc:chgData name="Muhammad Aown Ali" userId="396cbd3f9ff77c35" providerId="LiveId" clId="{95E0338C-5445-479E-83BC-43365E6FCF3C}" dt="2024-06-05T18:54:59.442" v="15" actId="27636"/>
        <pc:sldMkLst>
          <pc:docMk/>
          <pc:sldMk cId="2232649331" sldId="281"/>
        </pc:sldMkLst>
        <pc:spChg chg="mod">
          <ac:chgData name="Muhammad Aown Ali" userId="396cbd3f9ff77c35" providerId="LiveId" clId="{95E0338C-5445-479E-83BC-43365E6FCF3C}" dt="2024-06-05T18:54:59.442" v="15" actId="27636"/>
          <ac:spMkLst>
            <pc:docMk/>
            <pc:sldMk cId="2232649331" sldId="281"/>
            <ac:spMk id="3" creationId="{40EEE573-055B-2DAE-C4E0-3102D6689AB7}"/>
          </ac:spMkLst>
        </pc:spChg>
      </pc:sldChg>
      <pc:sldChg chg="modSp mod">
        <pc:chgData name="Muhammad Aown Ali" userId="396cbd3f9ff77c35" providerId="LiveId" clId="{95E0338C-5445-479E-83BC-43365E6FCF3C}" dt="2024-06-05T18:55:05.430" v="17" actId="27636"/>
        <pc:sldMkLst>
          <pc:docMk/>
          <pc:sldMk cId="3432990293" sldId="282"/>
        </pc:sldMkLst>
        <pc:spChg chg="mod">
          <ac:chgData name="Muhammad Aown Ali" userId="396cbd3f9ff77c35" providerId="LiveId" clId="{95E0338C-5445-479E-83BC-43365E6FCF3C}" dt="2024-06-05T18:55:05.430" v="17" actId="27636"/>
          <ac:spMkLst>
            <pc:docMk/>
            <pc:sldMk cId="3432990293" sldId="282"/>
            <ac:spMk id="3" creationId="{664DF395-1A29-B3B7-2B8B-1326D5BA5BE7}"/>
          </ac:spMkLst>
        </pc:spChg>
      </pc:sldChg>
      <pc:sldChg chg="modSp mod">
        <pc:chgData name="Muhammad Aown Ali" userId="396cbd3f9ff77c35" providerId="LiveId" clId="{95E0338C-5445-479E-83BC-43365E6FCF3C}" dt="2024-06-05T18:54:11.104" v="4" actId="255"/>
        <pc:sldMkLst>
          <pc:docMk/>
          <pc:sldMk cId="401287722" sldId="294"/>
        </pc:sldMkLst>
        <pc:spChg chg="mod">
          <ac:chgData name="Muhammad Aown Ali" userId="396cbd3f9ff77c35" providerId="LiveId" clId="{95E0338C-5445-479E-83BC-43365E6FCF3C}" dt="2024-06-05T18:54:11.104" v="4" actId="255"/>
          <ac:spMkLst>
            <pc:docMk/>
            <pc:sldMk cId="401287722" sldId="294"/>
            <ac:spMk id="6" creationId="{10357C33-9868-3F64-9D2C-3A528991D97F}"/>
          </ac:spMkLst>
        </pc:spChg>
      </pc:sldChg>
      <pc:sldChg chg="modSp mod">
        <pc:chgData name="Muhammad Aown Ali" userId="396cbd3f9ff77c35" providerId="LiveId" clId="{95E0338C-5445-479E-83BC-43365E6FCF3C}" dt="2024-06-05T18:54:41.079" v="10" actId="255"/>
        <pc:sldMkLst>
          <pc:docMk/>
          <pc:sldMk cId="1993632435" sldId="295"/>
        </pc:sldMkLst>
        <pc:spChg chg="mod">
          <ac:chgData name="Muhammad Aown Ali" userId="396cbd3f9ff77c35" providerId="LiveId" clId="{95E0338C-5445-479E-83BC-43365E6FCF3C}" dt="2024-06-05T18:54:41.079" v="10" actId="255"/>
          <ac:spMkLst>
            <pc:docMk/>
            <pc:sldMk cId="1993632435" sldId="295"/>
            <ac:spMk id="3" creationId="{5DF7EF9D-B94C-A4BA-1A23-04426042D4F1}"/>
          </ac:spMkLst>
        </pc:spChg>
      </pc:sldChg>
      <pc:sldChg chg="modSp mod">
        <pc:chgData name="Muhammad Aown Ali" userId="396cbd3f9ff77c35" providerId="LiveId" clId="{95E0338C-5445-479E-83BC-43365E6FCF3C}" dt="2024-06-05T18:55:11.308" v="21" actId="27636"/>
        <pc:sldMkLst>
          <pc:docMk/>
          <pc:sldMk cId="3638701972" sldId="302"/>
        </pc:sldMkLst>
        <pc:spChg chg="mod">
          <ac:chgData name="Muhammad Aown Ali" userId="396cbd3f9ff77c35" providerId="LiveId" clId="{95E0338C-5445-479E-83BC-43365E6FCF3C}" dt="2024-06-05T18:55:11.308" v="21" actId="27636"/>
          <ac:spMkLst>
            <pc:docMk/>
            <pc:sldMk cId="3638701972" sldId="302"/>
            <ac:spMk id="3" creationId="{85686C1D-5B45-FA04-3835-8FC8092D0CD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D98EDC-0D0D-4A91-A448-C143644CC55D}" type="datetimeFigureOut">
              <a:rPr lang="zh-TW" altLang="en-US" smtClean="0"/>
              <a:t>2024/6/9</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EB8C7-8E22-4FF4-96F0-43920D050F80}" type="slidenum">
              <a:rPr lang="zh-TW" altLang="en-US" smtClean="0"/>
              <a:t>‹#›</a:t>
            </a:fld>
            <a:endParaRPr lang="zh-TW" altLang="en-US"/>
          </a:p>
        </p:txBody>
      </p:sp>
    </p:spTree>
    <p:extLst>
      <p:ext uri="{BB962C8B-B14F-4D97-AF65-F5344CB8AC3E}">
        <p14:creationId xmlns:p14="http://schemas.microsoft.com/office/powerpoint/2010/main" val="3619765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BDEEB8C7-8E22-4FF4-96F0-43920D050F80}" type="slidenum">
              <a:rPr lang="zh-TW" altLang="en-US" smtClean="0"/>
              <a:t>3</a:t>
            </a:fld>
            <a:endParaRPr lang="zh-TW" altLang="en-US"/>
          </a:p>
        </p:txBody>
      </p:sp>
    </p:spTree>
    <p:extLst>
      <p:ext uri="{BB962C8B-B14F-4D97-AF65-F5344CB8AC3E}">
        <p14:creationId xmlns:p14="http://schemas.microsoft.com/office/powerpoint/2010/main" val="31566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BDEEB8C7-8E22-4FF4-96F0-43920D050F80}" type="slidenum">
              <a:rPr lang="zh-TW" altLang="en-US" smtClean="0"/>
              <a:t>4</a:t>
            </a:fld>
            <a:endParaRPr lang="zh-TW" altLang="en-US"/>
          </a:p>
        </p:txBody>
      </p:sp>
    </p:spTree>
    <p:extLst>
      <p:ext uri="{BB962C8B-B14F-4D97-AF65-F5344CB8AC3E}">
        <p14:creationId xmlns:p14="http://schemas.microsoft.com/office/powerpoint/2010/main" val="3906969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BDEEB8C7-8E22-4FF4-96F0-43920D050F80}" type="slidenum">
              <a:rPr lang="zh-TW" altLang="en-US" smtClean="0"/>
              <a:t>8</a:t>
            </a:fld>
            <a:endParaRPr lang="zh-TW" altLang="en-US"/>
          </a:p>
        </p:txBody>
      </p:sp>
    </p:spTree>
    <p:extLst>
      <p:ext uri="{BB962C8B-B14F-4D97-AF65-F5344CB8AC3E}">
        <p14:creationId xmlns:p14="http://schemas.microsoft.com/office/powerpoint/2010/main" val="105801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BDEEB8C7-8E22-4FF4-96F0-43920D050F80}" type="slidenum">
              <a:rPr lang="zh-TW" altLang="en-US" smtClean="0"/>
              <a:t>10</a:t>
            </a:fld>
            <a:endParaRPr lang="zh-TW" altLang="en-US"/>
          </a:p>
        </p:txBody>
      </p:sp>
    </p:spTree>
    <p:extLst>
      <p:ext uri="{BB962C8B-B14F-4D97-AF65-F5344CB8AC3E}">
        <p14:creationId xmlns:p14="http://schemas.microsoft.com/office/powerpoint/2010/main" val="1149564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5"/>
          </p:nvPr>
        </p:nvSpPr>
        <p:spPr/>
        <p:txBody>
          <a:bodyPr/>
          <a:lstStyle/>
          <a:p>
            <a:fld id="{BDEEB8C7-8E22-4FF4-96F0-43920D050F80}" type="slidenum">
              <a:rPr lang="zh-TW" altLang="en-US" smtClean="0"/>
              <a:t>33</a:t>
            </a:fld>
            <a:endParaRPr lang="zh-TW" altLang="en-US"/>
          </a:p>
        </p:txBody>
      </p:sp>
    </p:spTree>
    <p:extLst>
      <p:ext uri="{BB962C8B-B14F-4D97-AF65-F5344CB8AC3E}">
        <p14:creationId xmlns:p14="http://schemas.microsoft.com/office/powerpoint/2010/main" val="1012332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6/9/2024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90742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6/9/2024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6002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6/9/2024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6/9/2024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36893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6/9/2024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356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6/9/2024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61924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6/9/2024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50456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6/9/2024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73484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6/9/2024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9457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6/9/2024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23825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6/9/2024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7059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6/9/2024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302088"/>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79" r:id="rId6"/>
    <p:sldLayoutId id="2147483875" r:id="rId7"/>
    <p:sldLayoutId id="2147483876" r:id="rId8"/>
    <p:sldLayoutId id="2147483877" r:id="rId9"/>
    <p:sldLayoutId id="2147483878" r:id="rId10"/>
    <p:sldLayoutId id="2147483880"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21,018 Algorithm Stock Photos - Free &amp; Royalty-Free Stock Photos from  Dreamstime">
            <a:extLst>
              <a:ext uri="{FF2B5EF4-FFF2-40B4-BE49-F238E27FC236}">
                <a16:creationId xmlns:a16="http://schemas.microsoft.com/office/drawing/2014/main" id="{30E2E818-9284-F886-EB27-CBB8E7AAEB9A}"/>
              </a:ext>
            </a:extLst>
          </p:cNvPr>
          <p:cNvPicPr>
            <a:picLocks noChangeAspect="1"/>
          </p:cNvPicPr>
          <p:nvPr/>
        </p:nvPicPr>
        <p:blipFill rotWithShape="1">
          <a:blip r:embed="rId2">
            <a:alphaModFix amt="40000"/>
          </a:blip>
          <a:srcRect t="5904" r="9091" b="17489"/>
          <a:stretch/>
        </p:blipFill>
        <p:spPr>
          <a:xfrm>
            <a:off x="20" y="152"/>
            <a:ext cx="12191980" cy="6857848"/>
          </a:xfrm>
          <a:prstGeom prst="rect">
            <a:avLst/>
          </a:prstGeom>
        </p:spPr>
      </p:pic>
      <p:sp>
        <p:nvSpPr>
          <p:cNvPr id="2" name="Title 1"/>
          <p:cNvSpPr>
            <a:spLocks noGrp="1"/>
          </p:cNvSpPr>
          <p:nvPr>
            <p:ph type="ctrTitle"/>
          </p:nvPr>
        </p:nvSpPr>
        <p:spPr>
          <a:xfrm>
            <a:off x="640080" y="985233"/>
            <a:ext cx="11291709" cy="3355853"/>
          </a:xfrm>
        </p:spPr>
        <p:txBody>
          <a:bodyPr vert="horz" lIns="91440" tIns="45720" rIns="91440" bIns="45720" rtlCol="0" anchor="t">
            <a:normAutofit/>
          </a:bodyPr>
          <a:lstStyle/>
          <a:p>
            <a:pPr>
              <a:lnSpc>
                <a:spcPct val="90000"/>
              </a:lnSpc>
            </a:pPr>
            <a:r>
              <a:rPr lang="en-US" sz="4700" u="sng">
                <a:solidFill>
                  <a:srgbClr val="FFFFFF"/>
                </a:solidFill>
                <a:latin typeface="Times New Roman"/>
                <a:cs typeface="Times New Roman"/>
              </a:rPr>
              <a:t>Apriori Algorithm Project</a:t>
            </a:r>
            <a:br>
              <a:rPr lang="en-US" sz="4700" u="sng">
                <a:latin typeface="Times New Roman"/>
                <a:cs typeface="Times New Roman"/>
              </a:rPr>
            </a:br>
            <a:br>
              <a:rPr lang="en-US" sz="4700" u="sng">
                <a:latin typeface="Times New Roman"/>
                <a:cs typeface="Times New Roman"/>
              </a:rPr>
            </a:br>
            <a:br>
              <a:rPr lang="en-US" sz="4700" u="sng">
                <a:latin typeface="Times New Roman"/>
                <a:cs typeface="Times New Roman"/>
              </a:rPr>
            </a:br>
            <a:r>
              <a:rPr lang="en-US" sz="3000">
                <a:latin typeface="Times New Roman"/>
                <a:cs typeface="Times New Roman"/>
              </a:rPr>
              <a:t>Muhammad Aown Ali                   Muhammad Junaid Ali Asif Raja</a:t>
            </a:r>
            <a:br>
              <a:rPr lang="en-US" sz="3000">
                <a:latin typeface="Times New Roman"/>
                <a:cs typeface="Times New Roman"/>
              </a:rPr>
            </a:br>
            <a:br>
              <a:rPr lang="en-US" sz="3000">
                <a:latin typeface="Times New Roman"/>
                <a:cs typeface="Times New Roman"/>
              </a:rPr>
            </a:br>
            <a:r>
              <a:rPr lang="en-US" sz="3000">
                <a:latin typeface="Times New Roman"/>
                <a:cs typeface="Times New Roman"/>
              </a:rPr>
              <a:t>M11217077                      M11217073</a:t>
            </a:r>
            <a:endParaRPr lang="en-US" sz="3000" dirty="0">
              <a:latin typeface="Times New Roman"/>
              <a:cs typeface="Times New Roman"/>
            </a:endParaRPr>
          </a:p>
        </p:txBody>
      </p:sp>
      <p:sp>
        <p:nvSpPr>
          <p:cNvPr id="3" name="Subtitle 2"/>
          <p:cNvSpPr>
            <a:spLocks noGrp="1"/>
          </p:cNvSpPr>
          <p:nvPr>
            <p:ph type="subTitle" idx="1"/>
          </p:nvPr>
        </p:nvSpPr>
        <p:spPr>
          <a:xfrm>
            <a:off x="640080" y="5251621"/>
            <a:ext cx="4439920" cy="1104721"/>
          </a:xfrm>
        </p:spPr>
        <p:txBody>
          <a:bodyPr vert="horz" lIns="91440" tIns="45720" rIns="91440" bIns="45720" rtlCol="0" anchor="t">
            <a:normAutofit/>
          </a:bodyPr>
          <a:lstStyle/>
          <a:p>
            <a:r>
              <a:rPr lang="en-US">
                <a:solidFill>
                  <a:srgbClr val="FFFFFF"/>
                </a:solidFill>
                <a:latin typeface="Times New Roman"/>
                <a:cs typeface="Segoe UI"/>
              </a:rPr>
              <a:t>​</a:t>
            </a:r>
          </a:p>
          <a:p>
            <a:r>
              <a:rPr lang="en-US">
                <a:solidFill>
                  <a:srgbClr val="FFFFFF"/>
                </a:solidFill>
                <a:latin typeface="Times New Roman"/>
                <a:cs typeface="Segoe UI"/>
              </a:rPr>
              <a:t>​</a:t>
            </a:r>
            <a:endParaRPr lang="en-US" dirty="0">
              <a:solidFill>
                <a:srgbClr val="FFFFFF"/>
              </a:solidFill>
              <a:latin typeface="Times New Roman"/>
              <a:cs typeface="Segoe UI"/>
            </a:endParaRPr>
          </a:p>
        </p:txBody>
      </p:sp>
      <p:cxnSp>
        <p:nvCxnSpPr>
          <p:cNvPr id="66" name="Straight Connector 65">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Small tree">
            <a:extLst>
              <a:ext uri="{FF2B5EF4-FFF2-40B4-BE49-F238E27FC236}">
                <a16:creationId xmlns:a16="http://schemas.microsoft.com/office/drawing/2014/main" id="{A702A36E-3AF0-023A-C4EB-BCC72861C92B}"/>
              </a:ext>
            </a:extLst>
          </p:cNvPr>
          <p:cNvPicPr>
            <a:picLocks noChangeAspect="1"/>
          </p:cNvPicPr>
          <p:nvPr/>
        </p:nvPicPr>
        <p:blipFill rotWithShape="1">
          <a:blip r:embed="rId3"/>
          <a:srcRect l="17022" r="35695" b="-1"/>
          <a:stretch/>
        </p:blipFill>
        <p:spPr>
          <a:xfrm>
            <a:off x="20" y="10"/>
            <a:ext cx="4857871" cy="6857990"/>
          </a:xfrm>
          <a:prstGeom prst="rect">
            <a:avLst/>
          </a:prstGeom>
        </p:spPr>
      </p:pic>
      <p:cxnSp>
        <p:nvCxnSpPr>
          <p:cNvPr id="31" name="Straight Connector 3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1C2483-F9FA-462E-199C-5099FD5189A1}"/>
              </a:ext>
            </a:extLst>
          </p:cNvPr>
          <p:cNvSpPr>
            <a:spLocks noGrp="1"/>
          </p:cNvSpPr>
          <p:nvPr>
            <p:ph type="title"/>
          </p:nvPr>
        </p:nvSpPr>
        <p:spPr>
          <a:xfrm>
            <a:off x="5496821" y="1371600"/>
            <a:ext cx="6034187" cy="1097280"/>
          </a:xfrm>
        </p:spPr>
        <p:txBody>
          <a:bodyPr vert="horz" lIns="91440" tIns="45720" rIns="91440" bIns="45720" rtlCol="0">
            <a:normAutofit/>
          </a:bodyPr>
          <a:lstStyle/>
          <a:p>
            <a:pPr rtl="0">
              <a:lnSpc>
                <a:spcPct val="90000"/>
              </a:lnSpc>
            </a:pPr>
            <a:endParaRPr lang="en-US" sz="2200" dirty="0">
              <a:latin typeface="Times New Roman"/>
              <a:ea typeface="Segoe UI"/>
              <a:cs typeface="Segoe UI"/>
            </a:endParaRPr>
          </a:p>
          <a:p>
            <a:pPr>
              <a:lnSpc>
                <a:spcPct val="90000"/>
              </a:lnSpc>
            </a:pPr>
            <a:r>
              <a:rPr lang="en-US" sz="2200" dirty="0">
                <a:latin typeface="Times New Roman"/>
                <a:ea typeface="Segoe UI"/>
                <a:cs typeface="Segoe UI"/>
              </a:rPr>
              <a:t>​</a:t>
            </a:r>
            <a:r>
              <a:rPr lang="en-US" sz="2200" dirty="0">
                <a:latin typeface="Times New Roman"/>
                <a:ea typeface="Segoe UI"/>
                <a:cs typeface="Times New Roman"/>
              </a:rPr>
              <a:t>FP-Growth Algorithm (Bonus Task 5) </a:t>
            </a:r>
          </a:p>
          <a:p>
            <a:pPr rtl="0">
              <a:lnSpc>
                <a:spcPct val="90000"/>
              </a:lnSpc>
            </a:pPr>
            <a:r>
              <a:rPr lang="en-US" sz="2200" dirty="0">
                <a:latin typeface="Avenir Next LT Pro"/>
                <a:ea typeface="Segoe UI"/>
                <a:cs typeface="Segoe UI"/>
              </a:rPr>
              <a:t>​</a:t>
            </a:r>
            <a:endParaRPr lang="en-US" sz="2200" dirty="0"/>
          </a:p>
        </p:txBody>
      </p:sp>
      <p:sp>
        <p:nvSpPr>
          <p:cNvPr id="3" name="Content Placeholder 2">
            <a:extLst>
              <a:ext uri="{FF2B5EF4-FFF2-40B4-BE49-F238E27FC236}">
                <a16:creationId xmlns:a16="http://schemas.microsoft.com/office/drawing/2014/main" id="{85686C1D-5B45-FA04-3835-8FC8092D0CDE}"/>
              </a:ext>
            </a:extLst>
          </p:cNvPr>
          <p:cNvSpPr>
            <a:spLocks noGrp="1"/>
          </p:cNvSpPr>
          <p:nvPr>
            <p:ph idx="1"/>
          </p:nvPr>
        </p:nvSpPr>
        <p:spPr>
          <a:xfrm>
            <a:off x="5496821" y="2633236"/>
            <a:ext cx="6034187" cy="3664687"/>
          </a:xfrm>
        </p:spPr>
        <p:txBody>
          <a:bodyPr vert="horz" lIns="91440" tIns="45720" rIns="91440" bIns="45720" rtlCol="0">
            <a:normAutofit fontScale="85000" lnSpcReduction="10000"/>
          </a:bodyPr>
          <a:lstStyle/>
          <a:p>
            <a:pPr marL="0" indent="0" rtl="0">
              <a:lnSpc>
                <a:spcPct val="110000"/>
              </a:lnSpc>
              <a:buNone/>
            </a:pPr>
            <a:r>
              <a:rPr lang="en-US" sz="1400" baseline="0" dirty="0">
                <a:latin typeface="Times New Roman"/>
                <a:ea typeface="Segoe UI"/>
                <a:cs typeface="Segoe UI"/>
              </a:rPr>
              <a:t>The FP-Growth (Frequent Pattern Growth) algorithm, introduced by Jiawei Han, Jian Pei, and </a:t>
            </a:r>
            <a:r>
              <a:rPr lang="en-US" sz="1400" baseline="0" dirty="0" err="1">
                <a:latin typeface="Times New Roman"/>
                <a:ea typeface="Segoe UI"/>
                <a:cs typeface="Segoe UI"/>
              </a:rPr>
              <a:t>Yiwen</a:t>
            </a:r>
            <a:r>
              <a:rPr lang="en-US" sz="1400" baseline="0" dirty="0">
                <a:latin typeface="Times New Roman"/>
                <a:ea typeface="Segoe UI"/>
                <a:cs typeface="Segoe UI"/>
              </a:rPr>
              <a:t> Yin in 2000, uses a divide-and-conquer strategy to mine frequent </a:t>
            </a:r>
            <a:r>
              <a:rPr lang="en-US" sz="1400" baseline="0" dirty="0" err="1">
                <a:latin typeface="Times New Roman"/>
                <a:ea typeface="Segoe UI"/>
                <a:cs typeface="Segoe UI"/>
              </a:rPr>
              <a:t>itemsets</a:t>
            </a:r>
            <a:r>
              <a:rPr lang="en-US" sz="1400" baseline="0" dirty="0">
                <a:latin typeface="Times New Roman"/>
                <a:ea typeface="Segoe UI"/>
                <a:cs typeface="Segoe UI"/>
              </a:rPr>
              <a:t> without candidate generation. It constructs a compact data structure called the FP-Tree (Frequent Pattern Tree) to represent the dataset. The key steps in the FP-Growth algorithm are:</a:t>
            </a:r>
          </a:p>
          <a:p>
            <a:pPr marL="0" indent="0" rtl="0">
              <a:lnSpc>
                <a:spcPct val="110000"/>
              </a:lnSpc>
              <a:buNone/>
            </a:pPr>
            <a:endParaRPr lang="en-US" sz="1400" baseline="0" dirty="0">
              <a:latin typeface="Times New Roman"/>
              <a:ea typeface="Segoe UI"/>
              <a:cs typeface="Segoe UI"/>
            </a:endParaRPr>
          </a:p>
          <a:p>
            <a:pPr marL="0" indent="0" rtl="0">
              <a:lnSpc>
                <a:spcPct val="110000"/>
              </a:lnSpc>
              <a:buNone/>
            </a:pPr>
            <a:r>
              <a:rPr lang="en-US" sz="1400" baseline="0" dirty="0">
                <a:latin typeface="Times New Roman"/>
                <a:ea typeface="Segoe UI"/>
                <a:cs typeface="Segoe UI"/>
              </a:rPr>
              <a:t>1. Constructing the FP-Tree:</a:t>
            </a:r>
          </a:p>
          <a:p>
            <a:pPr>
              <a:lnSpc>
                <a:spcPct val="110000"/>
              </a:lnSpc>
            </a:pPr>
            <a:r>
              <a:rPr lang="en-US" sz="1400" baseline="0" dirty="0">
                <a:latin typeface="Times New Roman"/>
                <a:ea typeface="Segoe UI"/>
                <a:cs typeface="Segoe UI"/>
              </a:rPr>
              <a:t>Scan the dataset to find frequent items and their counts.</a:t>
            </a:r>
          </a:p>
          <a:p>
            <a:pPr>
              <a:lnSpc>
                <a:spcPct val="110000"/>
              </a:lnSpc>
            </a:pPr>
            <a:r>
              <a:rPr lang="en-US" sz="1400" baseline="0" dirty="0">
                <a:latin typeface="Times New Roman"/>
                <a:ea typeface="Segoe UI"/>
                <a:cs typeface="Segoe UI"/>
              </a:rPr>
              <a:t>Order the frequent items by descending support.</a:t>
            </a:r>
          </a:p>
          <a:p>
            <a:pPr>
              <a:lnSpc>
                <a:spcPct val="110000"/>
              </a:lnSpc>
            </a:pPr>
            <a:r>
              <a:rPr lang="en-US" sz="1400" baseline="0" dirty="0">
                <a:latin typeface="Times New Roman"/>
                <a:ea typeface="Segoe UI"/>
                <a:cs typeface="Segoe UI"/>
              </a:rPr>
              <a:t>Build the FP-Tree by inserting transactions, maintaining the order of items.</a:t>
            </a:r>
          </a:p>
          <a:p>
            <a:pPr marL="0" indent="0" rtl="0">
              <a:lnSpc>
                <a:spcPct val="110000"/>
              </a:lnSpc>
              <a:buNone/>
            </a:pPr>
            <a:endParaRPr lang="en-US" sz="1400" baseline="0" dirty="0">
              <a:latin typeface="Times New Roman"/>
              <a:ea typeface="Segoe UI"/>
              <a:cs typeface="Segoe UI"/>
            </a:endParaRPr>
          </a:p>
          <a:p>
            <a:pPr marL="0" indent="0" rtl="0">
              <a:lnSpc>
                <a:spcPct val="110000"/>
              </a:lnSpc>
              <a:buNone/>
            </a:pPr>
            <a:r>
              <a:rPr lang="en-US" sz="1400" baseline="0" dirty="0">
                <a:latin typeface="Times New Roman"/>
                <a:ea typeface="Segoe UI"/>
                <a:cs typeface="Segoe UI"/>
              </a:rPr>
              <a:t>2. Mining the FP-Tree:</a:t>
            </a:r>
          </a:p>
          <a:p>
            <a:pPr>
              <a:lnSpc>
                <a:spcPct val="110000"/>
              </a:lnSpc>
            </a:pPr>
            <a:r>
              <a:rPr lang="en-US" sz="1400" baseline="0" dirty="0">
                <a:latin typeface="Times New Roman"/>
                <a:ea typeface="Segoe UI"/>
                <a:cs typeface="Segoe UI"/>
              </a:rPr>
              <a:t>Recursively mine the FP-Tree for frequent </a:t>
            </a:r>
            <a:r>
              <a:rPr lang="en-US" sz="1400" baseline="0" dirty="0" err="1">
                <a:latin typeface="Times New Roman"/>
                <a:ea typeface="Segoe UI"/>
                <a:cs typeface="Segoe UI"/>
              </a:rPr>
              <a:t>itemsets</a:t>
            </a:r>
            <a:r>
              <a:rPr lang="en-US" sz="1400" baseline="0" dirty="0">
                <a:latin typeface="Times New Roman"/>
                <a:ea typeface="Segoe UI"/>
                <a:cs typeface="Segoe UI"/>
              </a:rPr>
              <a:t>.</a:t>
            </a:r>
          </a:p>
          <a:p>
            <a:pPr>
              <a:lnSpc>
                <a:spcPct val="110000"/>
              </a:lnSpc>
            </a:pPr>
            <a:r>
              <a:rPr lang="en-US" sz="1400" baseline="0" dirty="0">
                <a:latin typeface="Times New Roman"/>
                <a:ea typeface="Segoe UI"/>
                <a:cs typeface="Segoe UI"/>
              </a:rPr>
              <a:t>Extract frequent </a:t>
            </a:r>
            <a:r>
              <a:rPr lang="en-US" sz="1400" baseline="0" dirty="0" err="1">
                <a:latin typeface="Times New Roman"/>
                <a:ea typeface="Segoe UI"/>
                <a:cs typeface="Segoe UI"/>
              </a:rPr>
              <a:t>itemsets</a:t>
            </a:r>
            <a:r>
              <a:rPr lang="en-US" sz="1400" baseline="0" dirty="0">
                <a:latin typeface="Times New Roman"/>
                <a:ea typeface="Segoe UI"/>
                <a:cs typeface="Segoe UI"/>
              </a:rPr>
              <a:t> directly from the FP-Tree.</a:t>
            </a:r>
            <a:endParaRPr lang="en-US" sz="1400" dirty="0"/>
          </a:p>
        </p:txBody>
      </p:sp>
    </p:spTree>
    <p:extLst>
      <p:ext uri="{BB962C8B-B14F-4D97-AF65-F5344CB8AC3E}">
        <p14:creationId xmlns:p14="http://schemas.microsoft.com/office/powerpoint/2010/main" val="3638701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EC83-CCC2-3932-58E7-86A46A3B7BB8}"/>
              </a:ext>
            </a:extLst>
          </p:cNvPr>
          <p:cNvSpPr>
            <a:spLocks noGrp="1"/>
          </p:cNvSpPr>
          <p:nvPr>
            <p:ph type="title"/>
          </p:nvPr>
        </p:nvSpPr>
        <p:spPr>
          <a:xfrm>
            <a:off x="640079" y="1371601"/>
            <a:ext cx="10890929" cy="561821"/>
          </a:xfrm>
        </p:spPr>
        <p:txBody>
          <a:bodyPr>
            <a:normAutofit/>
          </a:bodyPr>
          <a:lstStyle/>
          <a:p>
            <a:r>
              <a:rPr lang="en-US" sz="3000" dirty="0">
                <a:latin typeface="Times New Roman"/>
                <a:cs typeface="Times New Roman"/>
              </a:rPr>
              <a:t>FP-Growth vs Apriori</a:t>
            </a:r>
          </a:p>
        </p:txBody>
      </p:sp>
      <p:graphicFrame>
        <p:nvGraphicFramePr>
          <p:cNvPr id="4" name="Content Placeholder 3">
            <a:extLst>
              <a:ext uri="{FF2B5EF4-FFF2-40B4-BE49-F238E27FC236}">
                <a16:creationId xmlns:a16="http://schemas.microsoft.com/office/drawing/2014/main" id="{A60F2680-32B2-71D7-8FF1-9A4CE440123D}"/>
              </a:ext>
            </a:extLst>
          </p:cNvPr>
          <p:cNvGraphicFramePr>
            <a:graphicFrameLocks noGrp="1"/>
          </p:cNvGraphicFramePr>
          <p:nvPr>
            <p:ph idx="1"/>
            <p:extLst>
              <p:ext uri="{D42A27DB-BD31-4B8C-83A1-F6EECF244321}">
                <p14:modId xmlns:p14="http://schemas.microsoft.com/office/powerpoint/2010/main" val="3161150678"/>
              </p:ext>
            </p:extLst>
          </p:nvPr>
        </p:nvGraphicFramePr>
        <p:xfrm>
          <a:off x="571114" y="1933447"/>
          <a:ext cx="11254939" cy="4636372"/>
        </p:xfrm>
        <a:graphic>
          <a:graphicData uri="http://schemas.openxmlformats.org/drawingml/2006/table">
            <a:tbl>
              <a:tblPr firstRow="1" bandRow="1">
                <a:tableStyleId>{073A0DAA-6AF3-43AB-8588-CEC1D06C72B9}</a:tableStyleId>
              </a:tblPr>
              <a:tblGrid>
                <a:gridCol w="1626972">
                  <a:extLst>
                    <a:ext uri="{9D8B030D-6E8A-4147-A177-3AD203B41FA5}">
                      <a16:colId xmlns:a16="http://schemas.microsoft.com/office/drawing/2014/main" val="171113178"/>
                    </a:ext>
                  </a:extLst>
                </a:gridCol>
                <a:gridCol w="4819132">
                  <a:extLst>
                    <a:ext uri="{9D8B030D-6E8A-4147-A177-3AD203B41FA5}">
                      <a16:colId xmlns:a16="http://schemas.microsoft.com/office/drawing/2014/main" val="773521104"/>
                    </a:ext>
                  </a:extLst>
                </a:gridCol>
                <a:gridCol w="4808835">
                  <a:extLst>
                    <a:ext uri="{9D8B030D-6E8A-4147-A177-3AD203B41FA5}">
                      <a16:colId xmlns:a16="http://schemas.microsoft.com/office/drawing/2014/main" val="906213845"/>
                    </a:ext>
                  </a:extLst>
                </a:gridCol>
              </a:tblGrid>
              <a:tr h="450560">
                <a:tc>
                  <a:txBody>
                    <a:bodyPr/>
                    <a:lstStyle/>
                    <a:p>
                      <a:pPr lvl="0" algn="ctr">
                        <a:buNone/>
                      </a:pPr>
                      <a:r>
                        <a:rPr lang="en-US" sz="1400" b="1" i="0" u="none" strike="noStrike" noProof="0" dirty="0">
                          <a:latin typeface="Times New Roman"/>
                        </a:rPr>
                        <a:t>Feature</a:t>
                      </a:r>
                      <a:endParaRPr lang="en-US" sz="1400" b="1" dirty="0">
                        <a:latin typeface="Times New Roman"/>
                      </a:endParaRPr>
                    </a:p>
                  </a:txBody>
                  <a:tcPr anchor="ctr"/>
                </a:tc>
                <a:tc>
                  <a:txBody>
                    <a:bodyPr/>
                    <a:lstStyle/>
                    <a:p>
                      <a:pPr lvl="0" algn="ctr">
                        <a:lnSpc>
                          <a:spcPct val="100000"/>
                        </a:lnSpc>
                        <a:spcBef>
                          <a:spcPts val="0"/>
                        </a:spcBef>
                        <a:spcAft>
                          <a:spcPts val="0"/>
                        </a:spcAft>
                        <a:buNone/>
                      </a:pPr>
                      <a:r>
                        <a:rPr lang="en-US" sz="1400" b="1" dirty="0" err="1">
                          <a:latin typeface="Times New Roman"/>
                        </a:rPr>
                        <a:t>Apriori</a:t>
                      </a:r>
                      <a:r>
                        <a:rPr lang="en-US" sz="1400" b="1" dirty="0">
                          <a:latin typeface="Times New Roman"/>
                        </a:rPr>
                        <a:t> Algorithm</a:t>
                      </a:r>
                    </a:p>
                  </a:txBody>
                  <a:tcPr anchor="ctr"/>
                </a:tc>
                <a:tc>
                  <a:txBody>
                    <a:bodyPr/>
                    <a:lstStyle/>
                    <a:p>
                      <a:pPr lvl="0" algn="ctr">
                        <a:lnSpc>
                          <a:spcPct val="100000"/>
                        </a:lnSpc>
                        <a:spcBef>
                          <a:spcPts val="0"/>
                        </a:spcBef>
                        <a:spcAft>
                          <a:spcPts val="0"/>
                        </a:spcAft>
                        <a:buNone/>
                      </a:pPr>
                      <a:r>
                        <a:rPr lang="en-US" sz="1400" b="1" dirty="0">
                          <a:latin typeface="Times New Roman"/>
                        </a:rPr>
                        <a:t>FP-Growth Algorithm</a:t>
                      </a:r>
                    </a:p>
                  </a:txBody>
                  <a:tcPr anchor="ctr"/>
                </a:tc>
                <a:extLst>
                  <a:ext uri="{0D108BD9-81ED-4DB2-BD59-A6C34878D82A}">
                    <a16:rowId xmlns:a16="http://schemas.microsoft.com/office/drawing/2014/main" val="945527901"/>
                  </a:ext>
                </a:extLst>
              </a:tr>
              <a:tr h="638293">
                <a:tc>
                  <a:txBody>
                    <a:bodyPr/>
                    <a:lstStyle/>
                    <a:p>
                      <a:pPr lvl="0" algn="ctr">
                        <a:lnSpc>
                          <a:spcPct val="100000"/>
                        </a:lnSpc>
                        <a:spcBef>
                          <a:spcPts val="0"/>
                        </a:spcBef>
                        <a:spcAft>
                          <a:spcPts val="0"/>
                        </a:spcAft>
                        <a:buNone/>
                      </a:pPr>
                      <a:r>
                        <a:rPr lang="en-US" sz="1400" b="1" dirty="0">
                          <a:latin typeface="Times New Roman"/>
                        </a:rPr>
                        <a:t>Algorithm Type</a:t>
                      </a:r>
                    </a:p>
                    <a:p>
                      <a:pPr lvl="0" algn="ctr">
                        <a:buNone/>
                      </a:pPr>
                      <a:endParaRPr lang="en-US" sz="1400" b="1" dirty="0">
                        <a:latin typeface="Times New Roman"/>
                      </a:endParaRPr>
                    </a:p>
                  </a:txBody>
                  <a:tcPr anchor="ctr"/>
                </a:tc>
                <a:tc>
                  <a:txBody>
                    <a:bodyPr/>
                    <a:lstStyle/>
                    <a:p>
                      <a:pPr lvl="0" algn="just">
                        <a:buNone/>
                      </a:pPr>
                      <a:r>
                        <a:rPr lang="en-US" sz="1400" b="0" i="0" u="none" strike="noStrike" noProof="0" dirty="0">
                          <a:latin typeface="Times New Roman"/>
                        </a:rPr>
                        <a:t>Generates candidate </a:t>
                      </a:r>
                      <a:r>
                        <a:rPr lang="en-US" sz="1400" b="0" i="0" u="none" strike="noStrike" noProof="0" err="1">
                          <a:latin typeface="Times New Roman"/>
                        </a:rPr>
                        <a:t>itemsets</a:t>
                      </a:r>
                      <a:r>
                        <a:rPr lang="en-US" sz="1400" b="0" i="0" u="none" strike="noStrike" noProof="0" dirty="0">
                          <a:latin typeface="Times New Roman"/>
                        </a:rPr>
                        <a:t> and uses a bottom-up approach with frequent itemset pruning.</a:t>
                      </a:r>
                      <a:endParaRPr lang="en-US" sz="1400">
                        <a:latin typeface="Times New Roman"/>
                      </a:endParaRPr>
                    </a:p>
                  </a:txBody>
                  <a:tcPr anchor="ctr"/>
                </a:tc>
                <a:tc>
                  <a:txBody>
                    <a:bodyPr/>
                    <a:lstStyle/>
                    <a:p>
                      <a:pPr lvl="0" algn="just">
                        <a:buNone/>
                      </a:pPr>
                      <a:r>
                        <a:rPr lang="en-US" sz="1400" b="0" i="0" u="none" strike="noStrike" noProof="0" dirty="0">
                          <a:latin typeface="Times New Roman"/>
                        </a:rPr>
                        <a:t>Uses a compressed FP-tree structure and a divide-and-conquer strategy to find frequent </a:t>
                      </a:r>
                      <a:r>
                        <a:rPr lang="en-US" sz="1400" b="0" i="0" u="none" strike="noStrike" noProof="0" err="1">
                          <a:latin typeface="Times New Roman"/>
                        </a:rPr>
                        <a:t>itemsets</a:t>
                      </a:r>
                      <a:r>
                        <a:rPr lang="en-US" sz="1400" b="0" i="0" u="none" strike="noStrike" noProof="0" dirty="0">
                          <a:latin typeface="Times New Roman"/>
                        </a:rPr>
                        <a:t> without candidate generation.</a:t>
                      </a:r>
                      <a:endParaRPr lang="en-US" sz="1400">
                        <a:latin typeface="Times New Roman"/>
                      </a:endParaRPr>
                    </a:p>
                  </a:txBody>
                  <a:tcPr anchor="ctr"/>
                </a:tc>
                <a:extLst>
                  <a:ext uri="{0D108BD9-81ED-4DB2-BD59-A6C34878D82A}">
                    <a16:rowId xmlns:a16="http://schemas.microsoft.com/office/drawing/2014/main" val="342439664"/>
                  </a:ext>
                </a:extLst>
              </a:tr>
              <a:tr h="638293">
                <a:tc>
                  <a:txBody>
                    <a:bodyPr/>
                    <a:lstStyle/>
                    <a:p>
                      <a:pPr lvl="0" algn="ctr">
                        <a:lnSpc>
                          <a:spcPct val="100000"/>
                        </a:lnSpc>
                        <a:spcBef>
                          <a:spcPts val="0"/>
                        </a:spcBef>
                        <a:spcAft>
                          <a:spcPts val="0"/>
                        </a:spcAft>
                        <a:buNone/>
                      </a:pPr>
                      <a:r>
                        <a:rPr lang="en-US" sz="1400" b="1" dirty="0">
                          <a:latin typeface="Times New Roman"/>
                        </a:rPr>
                        <a:t>Efficiency</a:t>
                      </a:r>
                    </a:p>
                    <a:p>
                      <a:pPr lvl="0" algn="ctr">
                        <a:buNone/>
                      </a:pPr>
                      <a:endParaRPr lang="en-US" sz="1400" b="1" dirty="0">
                        <a:latin typeface="Times New Roman"/>
                      </a:endParaRPr>
                    </a:p>
                  </a:txBody>
                  <a:tcPr anchor="ctr"/>
                </a:tc>
                <a:tc>
                  <a:txBody>
                    <a:bodyPr/>
                    <a:lstStyle/>
                    <a:p>
                      <a:pPr lvl="0" algn="just">
                        <a:buNone/>
                      </a:pPr>
                      <a:r>
                        <a:rPr lang="en-US" sz="1400" b="0" i="0" u="none" strike="noStrike" noProof="0" dirty="0">
                          <a:latin typeface="Times New Roman"/>
                        </a:rPr>
                        <a:t>Less efficient on large datasets due to the generation of numerous candidate </a:t>
                      </a:r>
                      <a:r>
                        <a:rPr lang="en-US" sz="1400" b="0" i="0" u="none" strike="noStrike" noProof="0" err="1">
                          <a:latin typeface="Times New Roman"/>
                        </a:rPr>
                        <a:t>itemsets</a:t>
                      </a:r>
                      <a:r>
                        <a:rPr lang="en-US" sz="1400" b="0" i="0" u="none" strike="noStrike" noProof="0" dirty="0">
                          <a:latin typeface="Times New Roman"/>
                        </a:rPr>
                        <a:t>.</a:t>
                      </a:r>
                      <a:endParaRPr lang="en-US" sz="1400">
                        <a:latin typeface="Times New Roman"/>
                      </a:endParaRPr>
                    </a:p>
                  </a:txBody>
                  <a:tcPr anchor="ctr"/>
                </a:tc>
                <a:tc>
                  <a:txBody>
                    <a:bodyPr/>
                    <a:lstStyle/>
                    <a:p>
                      <a:pPr lvl="0" algn="just">
                        <a:buNone/>
                      </a:pPr>
                      <a:r>
                        <a:rPr lang="en-US" sz="1400" b="0" i="0" u="none" strike="noStrike" noProof="0" dirty="0">
                          <a:latin typeface="Times New Roman"/>
                        </a:rPr>
                        <a:t>More efficient on large datasets as it avoids the costly candidate generation step.</a:t>
                      </a:r>
                      <a:endParaRPr lang="en-US" sz="1400">
                        <a:latin typeface="Times New Roman"/>
                      </a:endParaRPr>
                    </a:p>
                  </a:txBody>
                  <a:tcPr anchor="ctr"/>
                </a:tc>
                <a:extLst>
                  <a:ext uri="{0D108BD9-81ED-4DB2-BD59-A6C34878D82A}">
                    <a16:rowId xmlns:a16="http://schemas.microsoft.com/office/drawing/2014/main" val="656835009"/>
                  </a:ext>
                </a:extLst>
              </a:tr>
              <a:tr h="638293">
                <a:tc>
                  <a:txBody>
                    <a:bodyPr/>
                    <a:lstStyle/>
                    <a:p>
                      <a:pPr lvl="0" algn="ctr">
                        <a:lnSpc>
                          <a:spcPct val="100000"/>
                        </a:lnSpc>
                        <a:spcBef>
                          <a:spcPts val="0"/>
                        </a:spcBef>
                        <a:spcAft>
                          <a:spcPts val="0"/>
                        </a:spcAft>
                        <a:buNone/>
                      </a:pPr>
                      <a:r>
                        <a:rPr lang="en-US" sz="1400" b="1" dirty="0">
                          <a:latin typeface="Times New Roman"/>
                        </a:rPr>
                        <a:t>Memory Usage</a:t>
                      </a:r>
                    </a:p>
                    <a:p>
                      <a:pPr lvl="0" algn="ctr">
                        <a:buNone/>
                      </a:pPr>
                      <a:endParaRPr lang="en-US" sz="1400" b="1" dirty="0">
                        <a:latin typeface="Times New Roman"/>
                      </a:endParaRPr>
                    </a:p>
                  </a:txBody>
                  <a:tcPr anchor="ctr"/>
                </a:tc>
                <a:tc>
                  <a:txBody>
                    <a:bodyPr/>
                    <a:lstStyle/>
                    <a:p>
                      <a:pPr lvl="0" algn="just">
                        <a:buNone/>
                      </a:pPr>
                      <a:r>
                        <a:rPr lang="en-US" sz="1400" b="0" i="0" u="none" strike="noStrike" noProof="0" dirty="0">
                          <a:latin typeface="Times New Roman"/>
                        </a:rPr>
                        <a:t>Can be memory-intensive, especially with large datasets, leading to potential memory limitations.</a:t>
                      </a:r>
                      <a:endParaRPr lang="en-US" sz="1400">
                        <a:latin typeface="Times New Roman"/>
                      </a:endParaRPr>
                    </a:p>
                  </a:txBody>
                  <a:tcPr anchor="ctr"/>
                </a:tc>
                <a:tc>
                  <a:txBody>
                    <a:bodyPr/>
                    <a:lstStyle/>
                    <a:p>
                      <a:pPr lvl="0" algn="just">
                        <a:buNone/>
                      </a:pPr>
                      <a:r>
                        <a:rPr lang="en-US" sz="1400" b="0" i="0" u="none" strike="noStrike" noProof="0" dirty="0">
                          <a:latin typeface="Times New Roman"/>
                        </a:rPr>
                        <a:t>Generally more memory-efficient due to the use of the compact FP-tree structure.</a:t>
                      </a:r>
                      <a:endParaRPr lang="en-US" sz="1400" dirty="0">
                        <a:latin typeface="Times New Roman"/>
                      </a:endParaRPr>
                    </a:p>
                  </a:txBody>
                  <a:tcPr anchor="ctr"/>
                </a:tc>
                <a:extLst>
                  <a:ext uri="{0D108BD9-81ED-4DB2-BD59-A6C34878D82A}">
                    <a16:rowId xmlns:a16="http://schemas.microsoft.com/office/drawing/2014/main" val="1633359212"/>
                  </a:ext>
                </a:extLst>
              </a:tr>
              <a:tr h="638293">
                <a:tc>
                  <a:txBody>
                    <a:bodyPr/>
                    <a:lstStyle/>
                    <a:p>
                      <a:pPr lvl="0" algn="ctr">
                        <a:lnSpc>
                          <a:spcPct val="100000"/>
                        </a:lnSpc>
                        <a:spcBef>
                          <a:spcPts val="0"/>
                        </a:spcBef>
                        <a:spcAft>
                          <a:spcPts val="0"/>
                        </a:spcAft>
                        <a:buNone/>
                      </a:pPr>
                      <a:r>
                        <a:rPr lang="en-US" sz="1400" b="1" dirty="0">
                          <a:latin typeface="Times New Roman"/>
                        </a:rPr>
                        <a:t>Scalability</a:t>
                      </a:r>
                    </a:p>
                    <a:p>
                      <a:pPr lvl="0" algn="ctr">
                        <a:buNone/>
                      </a:pPr>
                      <a:endParaRPr lang="en-US" sz="1400" b="1" dirty="0">
                        <a:latin typeface="Times New Roman"/>
                      </a:endParaRPr>
                    </a:p>
                  </a:txBody>
                  <a:tcPr anchor="ctr"/>
                </a:tc>
                <a:tc>
                  <a:txBody>
                    <a:bodyPr/>
                    <a:lstStyle/>
                    <a:p>
                      <a:pPr lvl="0" algn="just">
                        <a:buNone/>
                      </a:pPr>
                      <a:r>
                        <a:rPr lang="en-US" sz="1400" b="0" i="0" u="none" strike="noStrike" noProof="0" dirty="0">
                          <a:latin typeface="Times New Roman"/>
                        </a:rPr>
                        <a:t>Scalability issues arise with large datasets due to the exponential growth of candidate </a:t>
                      </a:r>
                      <a:r>
                        <a:rPr lang="en-US" sz="1400" b="0" i="0" u="none" strike="noStrike" noProof="0" err="1">
                          <a:latin typeface="Times New Roman"/>
                        </a:rPr>
                        <a:t>itemsets</a:t>
                      </a:r>
                      <a:r>
                        <a:rPr lang="en-US" sz="1400" b="0" i="0" u="none" strike="noStrike" noProof="0" dirty="0">
                          <a:latin typeface="Times New Roman"/>
                        </a:rPr>
                        <a:t>.</a:t>
                      </a:r>
                      <a:endParaRPr lang="en-US" sz="1400">
                        <a:latin typeface="Times New Roman"/>
                      </a:endParaRPr>
                    </a:p>
                  </a:txBody>
                  <a:tcPr anchor="ctr"/>
                </a:tc>
                <a:tc>
                  <a:txBody>
                    <a:bodyPr/>
                    <a:lstStyle/>
                    <a:p>
                      <a:pPr lvl="0" algn="just">
                        <a:buNone/>
                      </a:pPr>
                      <a:r>
                        <a:rPr lang="en-US" sz="1400" b="0" i="0" u="none" strike="noStrike" noProof="0" dirty="0">
                          <a:latin typeface="Times New Roman"/>
                        </a:rPr>
                        <a:t>Better scalability for large datasets, handling millions of transactions more effectively.</a:t>
                      </a:r>
                      <a:endParaRPr lang="en-US" sz="1400">
                        <a:latin typeface="Times New Roman"/>
                      </a:endParaRPr>
                    </a:p>
                  </a:txBody>
                  <a:tcPr anchor="ctr"/>
                </a:tc>
                <a:extLst>
                  <a:ext uri="{0D108BD9-81ED-4DB2-BD59-A6C34878D82A}">
                    <a16:rowId xmlns:a16="http://schemas.microsoft.com/office/drawing/2014/main" val="4026053303"/>
                  </a:ext>
                </a:extLst>
              </a:tr>
              <a:tr h="638293">
                <a:tc>
                  <a:txBody>
                    <a:bodyPr/>
                    <a:lstStyle/>
                    <a:p>
                      <a:pPr lvl="0" algn="ctr">
                        <a:buNone/>
                      </a:pPr>
                      <a:r>
                        <a:rPr lang="en-US" sz="1400" b="1" i="0" u="none" strike="noStrike" noProof="0" dirty="0">
                          <a:latin typeface="Times New Roman"/>
                        </a:rPr>
                        <a:t>Performance</a:t>
                      </a:r>
                      <a:endParaRPr lang="en-US" sz="1400" b="1" dirty="0">
                        <a:latin typeface="Times New Roman"/>
                      </a:endParaRPr>
                    </a:p>
                  </a:txBody>
                  <a:tcPr anchor="ctr"/>
                </a:tc>
                <a:tc>
                  <a:txBody>
                    <a:bodyPr/>
                    <a:lstStyle/>
                    <a:p>
                      <a:pPr lvl="0" algn="just">
                        <a:buNone/>
                      </a:pPr>
                      <a:r>
                        <a:rPr lang="en-US" sz="1400" b="0" i="0" u="none" strike="noStrike" noProof="0" dirty="0">
                          <a:latin typeface="Times New Roman"/>
                        </a:rPr>
                        <a:t>Slower performance on large datasets, e.g., took more than 10 hours for Music.txt. More efficient implementation took 31.5 seconds on average.</a:t>
                      </a:r>
                      <a:endParaRPr lang="en-US" sz="1400" dirty="0">
                        <a:latin typeface="Times New Roman"/>
                      </a:endParaRPr>
                    </a:p>
                  </a:txBody>
                  <a:tcPr anchor="ctr"/>
                </a:tc>
                <a:tc>
                  <a:txBody>
                    <a:bodyPr/>
                    <a:lstStyle/>
                    <a:p>
                      <a:pPr lvl="0" algn="just">
                        <a:buNone/>
                      </a:pPr>
                      <a:r>
                        <a:rPr lang="en-US" sz="1400" b="0" i="0" u="none" strike="noStrike" noProof="0" dirty="0">
                          <a:latin typeface="Times New Roman"/>
                        </a:rPr>
                        <a:t>Significantly faster performance, e.g., completed Music.txt analysis in 11.7 seconds.</a:t>
                      </a:r>
                      <a:endParaRPr lang="en-US" sz="1400">
                        <a:latin typeface="Times New Roman"/>
                      </a:endParaRPr>
                    </a:p>
                  </a:txBody>
                  <a:tcPr anchor="ctr"/>
                </a:tc>
                <a:extLst>
                  <a:ext uri="{0D108BD9-81ED-4DB2-BD59-A6C34878D82A}">
                    <a16:rowId xmlns:a16="http://schemas.microsoft.com/office/drawing/2014/main" val="271364267"/>
                  </a:ext>
                </a:extLst>
              </a:tr>
              <a:tr h="901120">
                <a:tc>
                  <a:txBody>
                    <a:bodyPr/>
                    <a:lstStyle/>
                    <a:p>
                      <a:pPr lvl="0" algn="ctr">
                        <a:lnSpc>
                          <a:spcPct val="100000"/>
                        </a:lnSpc>
                        <a:spcBef>
                          <a:spcPts val="0"/>
                        </a:spcBef>
                        <a:spcAft>
                          <a:spcPts val="0"/>
                        </a:spcAft>
                        <a:buNone/>
                      </a:pPr>
                      <a:r>
                        <a:rPr lang="en-US" sz="1400" b="1" dirty="0">
                          <a:latin typeface="Times New Roman"/>
                        </a:rPr>
                        <a:t>Implementation Complexity</a:t>
                      </a:r>
                    </a:p>
                    <a:p>
                      <a:pPr lvl="0" algn="ctr">
                        <a:buNone/>
                      </a:pPr>
                      <a:endParaRPr lang="en-US" sz="1400" b="1" dirty="0">
                        <a:latin typeface="Times New Roman"/>
                      </a:endParaRPr>
                    </a:p>
                  </a:txBody>
                  <a:tcPr anchor="ctr"/>
                </a:tc>
                <a:tc>
                  <a:txBody>
                    <a:bodyPr/>
                    <a:lstStyle/>
                    <a:p>
                      <a:pPr lvl="0" algn="just">
                        <a:buNone/>
                      </a:pPr>
                      <a:r>
                        <a:rPr lang="en-US" sz="1400" b="0" i="0" u="none" strike="noStrike" noProof="0" dirty="0">
                          <a:latin typeface="Times New Roman"/>
                        </a:rPr>
                        <a:t>Simpler to implement and understand, suitable for smaller datasets and educational purposes.</a:t>
                      </a:r>
                      <a:endParaRPr lang="en-US" sz="1400">
                        <a:latin typeface="Times New Roman"/>
                      </a:endParaRPr>
                    </a:p>
                  </a:txBody>
                  <a:tcPr anchor="ctr"/>
                </a:tc>
                <a:tc>
                  <a:txBody>
                    <a:bodyPr/>
                    <a:lstStyle/>
                    <a:p>
                      <a:pPr lvl="0" algn="just">
                        <a:buNone/>
                      </a:pPr>
                      <a:r>
                        <a:rPr lang="en-US" sz="1400" b="0" i="0" u="none" strike="noStrike" noProof="0" dirty="0">
                          <a:latin typeface="Times New Roman"/>
                        </a:rPr>
                        <a:t>More complex implementation but provides superior performance for large-scale data mining tasks.</a:t>
                      </a:r>
                      <a:endParaRPr lang="en-US" sz="1400" dirty="0">
                        <a:latin typeface="Times New Roman"/>
                      </a:endParaRPr>
                    </a:p>
                  </a:txBody>
                  <a:tcPr anchor="ctr"/>
                </a:tc>
                <a:extLst>
                  <a:ext uri="{0D108BD9-81ED-4DB2-BD59-A6C34878D82A}">
                    <a16:rowId xmlns:a16="http://schemas.microsoft.com/office/drawing/2014/main" val="1302729521"/>
                  </a:ext>
                </a:extLst>
              </a:tr>
            </a:tbl>
          </a:graphicData>
        </a:graphic>
      </p:graphicFrame>
    </p:spTree>
    <p:extLst>
      <p:ext uri="{BB962C8B-B14F-4D97-AF65-F5344CB8AC3E}">
        <p14:creationId xmlns:p14="http://schemas.microsoft.com/office/powerpoint/2010/main" val="1999942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at Is Data Analysis: A Comprehensive Guide">
            <a:extLst>
              <a:ext uri="{FF2B5EF4-FFF2-40B4-BE49-F238E27FC236}">
                <a16:creationId xmlns:a16="http://schemas.microsoft.com/office/drawing/2014/main" id="{77FC4D99-52BC-0B3C-47C4-824EF502D1B9}"/>
              </a:ext>
            </a:extLst>
          </p:cNvPr>
          <p:cNvPicPr>
            <a:picLocks noChangeAspect="1"/>
          </p:cNvPicPr>
          <p:nvPr/>
        </p:nvPicPr>
        <p:blipFill rotWithShape="1">
          <a:blip r:embed="rId2">
            <a:alphaModFix amt="40000"/>
          </a:blip>
          <a:srcRect t="2204" r="9091" b="6889"/>
          <a:stretch/>
        </p:blipFill>
        <p:spPr>
          <a:xfrm>
            <a:off x="20" y="152"/>
            <a:ext cx="12191980" cy="6857848"/>
          </a:xfrm>
          <a:prstGeom prst="rect">
            <a:avLst/>
          </a:prstGeom>
        </p:spPr>
      </p:pic>
      <p:sp>
        <p:nvSpPr>
          <p:cNvPr id="2" name="Title 1">
            <a:extLst>
              <a:ext uri="{FF2B5EF4-FFF2-40B4-BE49-F238E27FC236}">
                <a16:creationId xmlns:a16="http://schemas.microsoft.com/office/drawing/2014/main" id="{28B23737-4B6D-4546-19E0-56F990F8D2C0}"/>
              </a:ext>
            </a:extLst>
          </p:cNvPr>
          <p:cNvSpPr>
            <a:spLocks noGrp="1"/>
          </p:cNvSpPr>
          <p:nvPr>
            <p:ph type="title"/>
          </p:nvPr>
        </p:nvSpPr>
        <p:spPr>
          <a:xfrm>
            <a:off x="640080" y="992097"/>
            <a:ext cx="7255168" cy="3348989"/>
          </a:xfrm>
        </p:spPr>
        <p:txBody>
          <a:bodyPr vert="horz" lIns="91440" tIns="45720" rIns="91440" bIns="45720" rtlCol="0" anchor="t">
            <a:normAutofit/>
          </a:bodyPr>
          <a:lstStyle/>
          <a:p>
            <a:r>
              <a:rPr lang="en-US" sz="5000">
                <a:latin typeface="Times New Roman"/>
                <a:cs typeface="Times New Roman"/>
              </a:rPr>
              <a:t>Qualitative and Quantitative analysis </a:t>
            </a:r>
          </a:p>
        </p:txBody>
      </p:sp>
      <p:cxnSp>
        <p:nvCxnSpPr>
          <p:cNvPr id="13" name="Straight Connector 1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33548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FCD03-67BE-AA22-07A8-551DA920A29C}"/>
              </a:ext>
            </a:extLst>
          </p:cNvPr>
          <p:cNvSpPr>
            <a:spLocks noGrp="1"/>
          </p:cNvSpPr>
          <p:nvPr>
            <p:ph type="title"/>
          </p:nvPr>
        </p:nvSpPr>
        <p:spPr>
          <a:xfrm>
            <a:off x="8159932" y="1186382"/>
            <a:ext cx="3324820" cy="2682240"/>
          </a:xfrm>
        </p:spPr>
        <p:txBody>
          <a:bodyPr vert="horz" lIns="91440" tIns="45720" rIns="91440" bIns="45720" rtlCol="0" anchor="b">
            <a:normAutofit/>
          </a:bodyPr>
          <a:lstStyle/>
          <a:p>
            <a:r>
              <a:rPr lang="en-US" sz="4400"/>
              <a:t>Qualitative Analysis</a:t>
            </a:r>
          </a:p>
        </p:txBody>
      </p:sp>
      <p:pic>
        <p:nvPicPr>
          <p:cNvPr id="7" name="Picture 6">
            <a:extLst>
              <a:ext uri="{FF2B5EF4-FFF2-40B4-BE49-F238E27FC236}">
                <a16:creationId xmlns:a16="http://schemas.microsoft.com/office/drawing/2014/main" id="{543500BE-3D62-D6D0-6FC2-0151B3BC4E8F}"/>
              </a:ext>
            </a:extLst>
          </p:cNvPr>
          <p:cNvPicPr>
            <a:picLocks noChangeAspect="1"/>
          </p:cNvPicPr>
          <p:nvPr/>
        </p:nvPicPr>
        <p:blipFill>
          <a:blip r:embed="rId2"/>
          <a:stretch>
            <a:fillRect/>
          </a:stretch>
        </p:blipFill>
        <p:spPr>
          <a:xfrm>
            <a:off x="832880" y="916445"/>
            <a:ext cx="6560737" cy="4861159"/>
          </a:xfrm>
          <a:prstGeom prst="rect">
            <a:avLst/>
          </a:prstGeom>
        </p:spPr>
      </p:pic>
      <p:cxnSp>
        <p:nvCxnSpPr>
          <p:cNvPr id="16" name="Straight Connector 15">
            <a:extLst>
              <a:ext uri="{FF2B5EF4-FFF2-40B4-BE49-F238E27FC236}">
                <a16:creationId xmlns:a16="http://schemas.microsoft.com/office/drawing/2014/main" id="{94AC3912-9445-326E-F355-EA4A288013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423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B68CC-FA10-9E2E-4E4B-53436BAE079C}"/>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4100"/>
              <a:t>Quantitative Analysis</a:t>
            </a:r>
          </a:p>
        </p:txBody>
      </p:sp>
      <p:pic>
        <p:nvPicPr>
          <p:cNvPr id="9" name="Picture 8">
            <a:extLst>
              <a:ext uri="{FF2B5EF4-FFF2-40B4-BE49-F238E27FC236}">
                <a16:creationId xmlns:a16="http://schemas.microsoft.com/office/drawing/2014/main" id="{3068127B-6F97-ECE8-9923-B04126AC7937}"/>
              </a:ext>
            </a:extLst>
          </p:cNvPr>
          <p:cNvPicPr>
            <a:picLocks noChangeAspect="1"/>
          </p:cNvPicPr>
          <p:nvPr/>
        </p:nvPicPr>
        <p:blipFill>
          <a:blip r:embed="rId2"/>
          <a:stretch>
            <a:fillRect/>
          </a:stretch>
        </p:blipFill>
        <p:spPr>
          <a:xfrm>
            <a:off x="4229100" y="1541308"/>
            <a:ext cx="7290648" cy="3715813"/>
          </a:xfrm>
          <a:prstGeom prst="rect">
            <a:avLst/>
          </a:prstGeom>
        </p:spPr>
      </p:pic>
      <p:cxnSp>
        <p:nvCxnSpPr>
          <p:cNvPr id="18" name="Straight Connector 17">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676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C69525-1BE4-4BA0-A23C-3BB6C162E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6D562D-F6BA-1FEB-67A8-C261DD42DCBE}"/>
              </a:ext>
            </a:extLst>
          </p:cNvPr>
          <p:cNvSpPr>
            <a:spLocks noGrp="1"/>
          </p:cNvSpPr>
          <p:nvPr>
            <p:ph type="title"/>
          </p:nvPr>
        </p:nvSpPr>
        <p:spPr>
          <a:xfrm>
            <a:off x="640079" y="1371601"/>
            <a:ext cx="10890929" cy="1097280"/>
          </a:xfrm>
        </p:spPr>
        <p:txBody>
          <a:bodyPr vert="horz" lIns="91440" tIns="45720" rIns="91440" bIns="45720" rtlCol="0">
            <a:normAutofit/>
          </a:bodyPr>
          <a:lstStyle/>
          <a:p>
            <a:r>
              <a:rPr lang="en-US" dirty="0">
                <a:latin typeface="Times New Roman"/>
                <a:cs typeface="Times New Roman"/>
              </a:rPr>
              <a:t>Qualitative Analysis vs Quantitative Analysis</a:t>
            </a:r>
            <a:endParaRPr lang="en-US" b="0" dirty="0">
              <a:latin typeface="Times New Roman"/>
              <a:cs typeface="Times New Roman"/>
            </a:endParaRPr>
          </a:p>
          <a:p>
            <a:endParaRPr lang="en-US" dirty="0">
              <a:latin typeface="Times New Roman"/>
              <a:cs typeface="Times New Roman"/>
            </a:endParaRPr>
          </a:p>
        </p:txBody>
      </p:sp>
      <p:cxnSp>
        <p:nvCxnSpPr>
          <p:cNvPr id="11" name="Straight Connector 10">
            <a:extLst>
              <a:ext uri="{FF2B5EF4-FFF2-40B4-BE49-F238E27FC236}">
                <a16:creationId xmlns:a16="http://schemas.microsoft.com/office/drawing/2014/main" id="{B68AF875-C18B-4B48-AE4C-A63FD3CEF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53399D26-97D9-1BF7-84BA-B8CE600B0585}"/>
              </a:ext>
            </a:extLst>
          </p:cNvPr>
          <p:cNvGraphicFramePr>
            <a:graphicFrameLocks noGrp="1"/>
          </p:cNvGraphicFramePr>
          <p:nvPr>
            <p:ph idx="1"/>
            <p:extLst>
              <p:ext uri="{D42A27DB-BD31-4B8C-83A1-F6EECF244321}">
                <p14:modId xmlns:p14="http://schemas.microsoft.com/office/powerpoint/2010/main" val="4102411138"/>
              </p:ext>
            </p:extLst>
          </p:nvPr>
        </p:nvGraphicFramePr>
        <p:xfrm>
          <a:off x="640079" y="2752249"/>
          <a:ext cx="10890930" cy="3867119"/>
        </p:xfrm>
        <a:graphic>
          <a:graphicData uri="http://schemas.openxmlformats.org/drawingml/2006/table">
            <a:tbl>
              <a:tblPr firstRow="1" bandRow="1">
                <a:tableStyleId>{5940675A-B579-460E-94D1-54222C63F5DA}</a:tableStyleId>
              </a:tblPr>
              <a:tblGrid>
                <a:gridCol w="5445465">
                  <a:extLst>
                    <a:ext uri="{9D8B030D-6E8A-4147-A177-3AD203B41FA5}">
                      <a16:colId xmlns:a16="http://schemas.microsoft.com/office/drawing/2014/main" val="2081623809"/>
                    </a:ext>
                  </a:extLst>
                </a:gridCol>
                <a:gridCol w="5445465">
                  <a:extLst>
                    <a:ext uri="{9D8B030D-6E8A-4147-A177-3AD203B41FA5}">
                      <a16:colId xmlns:a16="http://schemas.microsoft.com/office/drawing/2014/main" val="2424530017"/>
                    </a:ext>
                  </a:extLst>
                </a:gridCol>
              </a:tblGrid>
              <a:tr h="363881">
                <a:tc>
                  <a:txBody>
                    <a:bodyPr/>
                    <a:lstStyle/>
                    <a:p>
                      <a:pPr lvl="0" algn="ctr">
                        <a:buNone/>
                      </a:pPr>
                      <a:r>
                        <a:rPr lang="en-US" sz="1600" b="1" i="0" u="sng" strike="noStrike" noProof="0" dirty="0">
                          <a:solidFill>
                            <a:srgbClr val="000000"/>
                          </a:solidFill>
                          <a:latin typeface="Times New Roman"/>
                        </a:rPr>
                        <a:t>Qualitative</a:t>
                      </a:r>
                      <a:endParaRPr lang="en-US" sz="1600" u="sng" dirty="0">
                        <a:latin typeface="Times New Roman"/>
                      </a:endParaRPr>
                    </a:p>
                  </a:txBody>
                  <a:tcPr marL="89479" marR="89479" marT="44739" marB="44739" anchor="ctr">
                    <a:solidFill>
                      <a:schemeClr val="bg2"/>
                    </a:solidFill>
                  </a:tcPr>
                </a:tc>
                <a:tc>
                  <a:txBody>
                    <a:bodyPr/>
                    <a:lstStyle/>
                    <a:p>
                      <a:pPr lvl="0" algn="ctr">
                        <a:buNone/>
                      </a:pPr>
                      <a:r>
                        <a:rPr lang="en-US" sz="1600" b="1" i="0" u="sng" strike="noStrike" noProof="0">
                          <a:solidFill>
                            <a:srgbClr val="000000"/>
                          </a:solidFill>
                          <a:latin typeface="Times New Roman"/>
                        </a:rPr>
                        <a:t>Quantitative</a:t>
                      </a:r>
                      <a:endParaRPr lang="en-US" sz="1600" u="sng" dirty="0">
                        <a:latin typeface="Times New Roman"/>
                      </a:endParaRPr>
                    </a:p>
                  </a:txBody>
                  <a:tcPr marL="0" marR="0" marT="0" marB="0" anchor="ctr">
                    <a:solidFill>
                      <a:schemeClr val="bg2"/>
                    </a:solidFill>
                  </a:tcPr>
                </a:tc>
                <a:extLst>
                  <a:ext uri="{0D108BD9-81ED-4DB2-BD59-A6C34878D82A}">
                    <a16:rowId xmlns:a16="http://schemas.microsoft.com/office/drawing/2014/main" val="3798173148"/>
                  </a:ext>
                </a:extLst>
              </a:tr>
              <a:tr h="2988590">
                <a:tc>
                  <a:txBody>
                    <a:bodyPr/>
                    <a:lstStyle/>
                    <a:p>
                      <a:pPr marL="342900" lvl="0" indent="-342900" algn="just">
                        <a:lnSpc>
                          <a:spcPct val="100000"/>
                        </a:lnSpc>
                        <a:spcBef>
                          <a:spcPts val="0"/>
                        </a:spcBef>
                        <a:spcAft>
                          <a:spcPts val="0"/>
                        </a:spcAft>
                        <a:buAutoNum type="arabicPeriod"/>
                      </a:pPr>
                      <a:r>
                        <a:rPr lang="en-US" sz="1600" b="1" i="0" u="none" strike="noStrike" noProof="0">
                          <a:latin typeface="Times New Roman"/>
                        </a:rPr>
                        <a:t>mlxtend Apriori:</a:t>
                      </a:r>
                      <a:r>
                        <a:rPr lang="en-US" sz="1600" b="0" i="0" u="none" strike="noStrike" noProof="0">
                          <a:latin typeface="Times New Roman"/>
                        </a:rPr>
                        <a:t> Utilized the `mlxtend` library's built-in Apriori algorithm for a straightforward and efficient implementation.</a:t>
                      </a:r>
                      <a:endParaRPr lang="en-US" sz="1600">
                        <a:latin typeface="Times New Roman"/>
                      </a:endParaRPr>
                    </a:p>
                    <a:p>
                      <a:pPr marL="342900" lvl="0" indent="-342900" algn="just">
                        <a:lnSpc>
                          <a:spcPct val="100000"/>
                        </a:lnSpc>
                        <a:spcBef>
                          <a:spcPts val="0"/>
                        </a:spcBef>
                        <a:spcAft>
                          <a:spcPts val="0"/>
                        </a:spcAft>
                        <a:buAutoNum type="arabicPeriod"/>
                      </a:pPr>
                      <a:r>
                        <a:rPr lang="en-US" sz="1600" b="1" i="0" u="none" strike="noStrike" noProof="0">
                          <a:latin typeface="Times New Roman"/>
                        </a:rPr>
                        <a:t>Custom Apriori:</a:t>
                      </a:r>
                      <a:r>
                        <a:rPr lang="en-US" sz="1600" b="0" i="0" u="none" strike="noStrike" noProof="0">
                          <a:latin typeface="Times New Roman"/>
                        </a:rPr>
                        <a:t> Implemented the Apriori algorithm from scratch on `data.txt` to understand the core mechanics and functionality without external packages.</a:t>
                      </a:r>
                      <a:endParaRPr lang="en-US" sz="1600">
                        <a:latin typeface="Times New Roman"/>
                      </a:endParaRPr>
                    </a:p>
                    <a:p>
                      <a:pPr marL="342900" lvl="0" indent="-342900" algn="just">
                        <a:lnSpc>
                          <a:spcPct val="100000"/>
                        </a:lnSpc>
                        <a:spcBef>
                          <a:spcPts val="0"/>
                        </a:spcBef>
                        <a:spcAft>
                          <a:spcPts val="0"/>
                        </a:spcAft>
                        <a:buAutoNum type="arabicPeriod"/>
                      </a:pPr>
                      <a:r>
                        <a:rPr lang="en-US" sz="1600" b="1" i="0" u="none" strike="noStrike" noProof="0">
                          <a:latin typeface="Times New Roman"/>
                        </a:rPr>
                        <a:t>Refined Apriori:</a:t>
                      </a:r>
                      <a:r>
                        <a:rPr lang="en-US" sz="1600" b="0" i="0" u="none" strike="noStrike" noProof="0">
                          <a:latin typeface="Times New Roman"/>
                        </a:rPr>
                        <a:t> Enhanced the custom Apriori algorithm for `Music.txt` with optimization techniques such as pruning and a `TransactionsHandler` for efficient support calculations.</a:t>
                      </a:r>
                      <a:endParaRPr lang="en-US" sz="1600">
                        <a:latin typeface="Times New Roman"/>
                      </a:endParaRPr>
                    </a:p>
                    <a:p>
                      <a:pPr marL="342900" lvl="0" indent="-342900" algn="just">
                        <a:lnSpc>
                          <a:spcPct val="100000"/>
                        </a:lnSpc>
                        <a:spcBef>
                          <a:spcPts val="0"/>
                        </a:spcBef>
                        <a:spcAft>
                          <a:spcPts val="0"/>
                        </a:spcAft>
                        <a:buAutoNum type="arabicPeriod"/>
                      </a:pPr>
                      <a:r>
                        <a:rPr lang="en-US" sz="1600" b="1" i="0" u="none" strike="noStrike" noProof="0">
                          <a:latin typeface="Times New Roman"/>
                        </a:rPr>
                        <a:t>FP-Growth:</a:t>
                      </a:r>
                      <a:r>
                        <a:rPr lang="en-US" sz="1600" b="0" i="0" u="none" strike="noStrike" noProof="0">
                          <a:latin typeface="Times New Roman"/>
                        </a:rPr>
                        <a:t> Applied the FP-Growth algorithm to `Music.txt`, leveraging its compressed FP-tree representation for faster and more scalable frequent itemset mining.</a:t>
                      </a:r>
                      <a:endParaRPr lang="en-US" sz="1600">
                        <a:latin typeface="Times New Roman"/>
                      </a:endParaRPr>
                    </a:p>
                  </a:txBody>
                  <a:tcPr marL="89479" marR="89479" marT="44739" marB="44739">
                    <a:solidFill>
                      <a:schemeClr val="bg2"/>
                    </a:solidFill>
                  </a:tcPr>
                </a:tc>
                <a:tc>
                  <a:txBody>
                    <a:bodyPr/>
                    <a:lstStyle/>
                    <a:p>
                      <a:pPr lvl="0" algn="just">
                        <a:lnSpc>
                          <a:spcPct val="100000"/>
                        </a:lnSpc>
                        <a:spcBef>
                          <a:spcPts val="0"/>
                        </a:spcBef>
                        <a:spcAft>
                          <a:spcPts val="0"/>
                        </a:spcAft>
                        <a:buNone/>
                      </a:pPr>
                      <a:r>
                        <a:rPr lang="en-US" sz="1600" b="1" i="0" u="none" strike="noStrike" noProof="0" dirty="0">
                          <a:latin typeface="Times New Roman"/>
                        </a:rPr>
                        <a:t>Data Size:</a:t>
                      </a:r>
                      <a:r>
                        <a:rPr lang="en-US" sz="1600" b="0" i="0" u="none" strike="noStrike" noProof="0" dirty="0">
                          <a:latin typeface="Times New Roman"/>
                        </a:rPr>
                        <a:t> The `data.txt` file contains 7 lines, while the `Music.txt` file has 2,165,409 lines.</a:t>
                      </a:r>
                      <a:endParaRPr lang="en-US" sz="1600" dirty="0">
                        <a:latin typeface="Times New Roman"/>
                      </a:endParaRPr>
                    </a:p>
                    <a:p>
                      <a:pPr lvl="0" algn="just">
                        <a:lnSpc>
                          <a:spcPct val="100000"/>
                        </a:lnSpc>
                        <a:spcBef>
                          <a:spcPts val="0"/>
                        </a:spcBef>
                        <a:spcAft>
                          <a:spcPts val="0"/>
                        </a:spcAft>
                        <a:buNone/>
                      </a:pPr>
                      <a:r>
                        <a:rPr lang="en-US" sz="1600" b="0" i="0" u="none" strike="noStrike" noProof="0" dirty="0">
                          <a:latin typeface="Times New Roman"/>
                        </a:rPr>
                        <a:t>  </a:t>
                      </a:r>
                      <a:endParaRPr lang="en-US" sz="1600" dirty="0">
                        <a:latin typeface="Times New Roman"/>
                      </a:endParaRPr>
                    </a:p>
                    <a:p>
                      <a:pPr marL="342900" lvl="0" indent="-342900" algn="just">
                        <a:lnSpc>
                          <a:spcPct val="100000"/>
                        </a:lnSpc>
                        <a:spcBef>
                          <a:spcPts val="0"/>
                        </a:spcBef>
                        <a:spcAft>
                          <a:spcPts val="0"/>
                        </a:spcAft>
                        <a:buAutoNum type="arabicPeriod"/>
                      </a:pPr>
                      <a:r>
                        <a:rPr lang="en-US" sz="1600" b="1" i="0" u="none" strike="noStrike" noProof="0" dirty="0" err="1">
                          <a:latin typeface="Times New Roman"/>
                        </a:rPr>
                        <a:t>mlxtend</a:t>
                      </a:r>
                      <a:r>
                        <a:rPr lang="en-US" sz="1600" b="1" i="0" u="none" strike="noStrike" noProof="0" dirty="0">
                          <a:latin typeface="Times New Roman"/>
                        </a:rPr>
                        <a:t> </a:t>
                      </a:r>
                      <a:r>
                        <a:rPr lang="en-US" sz="1600" b="1" i="0" u="none" strike="noStrike" noProof="0" dirty="0" err="1">
                          <a:latin typeface="Times New Roman"/>
                        </a:rPr>
                        <a:t>Apriori</a:t>
                      </a:r>
                      <a:r>
                        <a:rPr lang="en-US" sz="1600" b="1" i="0" u="none" strike="noStrike" noProof="0" dirty="0">
                          <a:latin typeface="Times New Roman"/>
                        </a:rPr>
                        <a:t>:</a:t>
                      </a:r>
                      <a:r>
                        <a:rPr lang="en-US" sz="1600" b="0" i="0" u="none" strike="noStrike" noProof="0" dirty="0">
                          <a:latin typeface="Times New Roman"/>
                        </a:rPr>
                        <a:t> For `Music.txt`, memory limitations cause a computer crash; for `data.txt`, it runs in 1.5 seconds.</a:t>
                      </a:r>
                      <a:endParaRPr lang="en-US" sz="1600" dirty="0">
                        <a:latin typeface="Times New Roman"/>
                      </a:endParaRPr>
                    </a:p>
                    <a:p>
                      <a:pPr marL="342900" lvl="0" indent="-342900" algn="just">
                        <a:lnSpc>
                          <a:spcPct val="100000"/>
                        </a:lnSpc>
                        <a:spcBef>
                          <a:spcPts val="0"/>
                        </a:spcBef>
                        <a:spcAft>
                          <a:spcPts val="0"/>
                        </a:spcAft>
                        <a:buAutoNum type="arabicPeriod"/>
                      </a:pPr>
                      <a:r>
                        <a:rPr lang="en-US" sz="1600" b="1" i="0" u="none" strike="noStrike" noProof="0" dirty="0">
                          <a:latin typeface="Times New Roman"/>
                        </a:rPr>
                        <a:t>Custom </a:t>
                      </a:r>
                      <a:r>
                        <a:rPr lang="en-US" sz="1600" b="1" i="0" u="none" strike="noStrike" noProof="0" dirty="0" err="1">
                          <a:latin typeface="Times New Roman"/>
                        </a:rPr>
                        <a:t>Apriori</a:t>
                      </a:r>
                      <a:r>
                        <a:rPr lang="en-US" sz="1600" b="1" i="0" u="none" strike="noStrike" noProof="0" dirty="0">
                          <a:latin typeface="Times New Roman"/>
                        </a:rPr>
                        <a:t>:</a:t>
                      </a:r>
                      <a:r>
                        <a:rPr lang="en-US" sz="1600" b="0" i="0" u="none" strike="noStrike" noProof="0" dirty="0">
                          <a:latin typeface="Times New Roman"/>
                        </a:rPr>
                        <a:t> For `Music.txt`, it faces memory limitations and takes over 10 hours to run; for `data.txt`, it runs in 0.01 seconds.</a:t>
                      </a:r>
                      <a:endParaRPr lang="en-US" sz="1600" dirty="0">
                        <a:latin typeface="Times New Roman"/>
                      </a:endParaRPr>
                    </a:p>
                    <a:p>
                      <a:pPr marL="342900" lvl="0" indent="-342900" algn="just">
                        <a:lnSpc>
                          <a:spcPct val="100000"/>
                        </a:lnSpc>
                        <a:spcBef>
                          <a:spcPts val="0"/>
                        </a:spcBef>
                        <a:spcAft>
                          <a:spcPts val="0"/>
                        </a:spcAft>
                        <a:buAutoNum type="arabicPeriod"/>
                      </a:pPr>
                      <a:r>
                        <a:rPr lang="en-US" sz="1600" b="1" i="0" u="none" strike="noStrike" noProof="0" dirty="0">
                          <a:latin typeface="Times New Roman"/>
                        </a:rPr>
                        <a:t>Refined </a:t>
                      </a:r>
                      <a:r>
                        <a:rPr lang="en-US" sz="1600" b="1" i="0" u="none" strike="noStrike" noProof="0" dirty="0" err="1">
                          <a:latin typeface="Times New Roman"/>
                        </a:rPr>
                        <a:t>Apriori</a:t>
                      </a:r>
                      <a:r>
                        <a:rPr lang="en-US" sz="1600" b="1" i="0" u="none" strike="noStrike" noProof="0" dirty="0">
                          <a:latin typeface="Times New Roman"/>
                        </a:rPr>
                        <a:t>:</a:t>
                      </a:r>
                      <a:r>
                        <a:rPr lang="en-US" sz="1600" b="0" i="0" u="none" strike="noStrike" noProof="0" dirty="0">
                          <a:latin typeface="Times New Roman"/>
                        </a:rPr>
                        <a:t> For `Music.txt`, it runs in 31.5 seconds; for `data.txt`, it runs in 0.0001 seconds.</a:t>
                      </a:r>
                      <a:endParaRPr lang="en-US" sz="1600" dirty="0">
                        <a:latin typeface="Times New Roman"/>
                      </a:endParaRPr>
                    </a:p>
                    <a:p>
                      <a:pPr marL="342900" lvl="0" indent="-342900" algn="just">
                        <a:buAutoNum type="arabicPeriod"/>
                      </a:pPr>
                      <a:r>
                        <a:rPr lang="en-US" sz="1600" b="1" i="0" u="none" strike="noStrike" noProof="0" dirty="0">
                          <a:latin typeface="Times New Roman"/>
                        </a:rPr>
                        <a:t>FP-Growth:</a:t>
                      </a:r>
                      <a:r>
                        <a:rPr lang="en-US" sz="1600" b="0" i="0" u="none" strike="noStrike" noProof="0" dirty="0">
                          <a:latin typeface="Times New Roman"/>
                        </a:rPr>
                        <a:t> For `Music.txt`, it runs in 11.7 seconds.</a:t>
                      </a:r>
                      <a:endParaRPr lang="en-US" sz="1600" dirty="0">
                        <a:latin typeface="Times New Roman"/>
                      </a:endParaRPr>
                    </a:p>
                  </a:txBody>
                  <a:tcPr marL="89479" marR="89479" marT="44739" marB="44739">
                    <a:solidFill>
                      <a:schemeClr val="bg2"/>
                    </a:solidFill>
                  </a:tcPr>
                </a:tc>
                <a:extLst>
                  <a:ext uri="{0D108BD9-81ED-4DB2-BD59-A6C34878D82A}">
                    <a16:rowId xmlns:a16="http://schemas.microsoft.com/office/drawing/2014/main" val="3898388560"/>
                  </a:ext>
                </a:extLst>
              </a:tr>
            </a:tbl>
          </a:graphicData>
        </a:graphic>
      </p:graphicFrame>
    </p:spTree>
    <p:extLst>
      <p:ext uri="{BB962C8B-B14F-4D97-AF65-F5344CB8AC3E}">
        <p14:creationId xmlns:p14="http://schemas.microsoft.com/office/powerpoint/2010/main" val="3311736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E3D49-5E9D-1FF4-DA0F-A1F8FFAE227B}"/>
              </a:ext>
            </a:extLst>
          </p:cNvPr>
          <p:cNvSpPr>
            <a:spLocks noGrp="1"/>
          </p:cNvSpPr>
          <p:nvPr>
            <p:ph type="title"/>
          </p:nvPr>
        </p:nvSpPr>
        <p:spPr>
          <a:xfrm>
            <a:off x="640080" y="1371600"/>
            <a:ext cx="3502152" cy="3591463"/>
          </a:xfrm>
        </p:spPr>
        <p:txBody>
          <a:bodyPr vert="horz" lIns="91440" tIns="45720" rIns="91440" bIns="45720" rtlCol="0" anchor="t">
            <a:normAutofit/>
          </a:bodyPr>
          <a:lstStyle/>
          <a:p>
            <a:r>
              <a:rPr lang="en-US" dirty="0">
                <a:latin typeface="Times New Roman"/>
                <a:cs typeface="Times New Roman"/>
              </a:rPr>
              <a:t>Qualitative and Quantitative Analysis</a:t>
            </a:r>
            <a:endParaRPr lang="en-US" b="0" dirty="0">
              <a:latin typeface="Times New Roman"/>
              <a:cs typeface="Times New Roman"/>
            </a:endParaRPr>
          </a:p>
          <a:p>
            <a:endParaRPr lang="en-US" dirty="0">
              <a:latin typeface="Times New Roman"/>
              <a:cs typeface="Times New Roman"/>
            </a:endParaRPr>
          </a:p>
        </p:txBody>
      </p:sp>
      <p:sp>
        <p:nvSpPr>
          <p:cNvPr id="3" name="Content Placeholder 2">
            <a:extLst>
              <a:ext uri="{FF2B5EF4-FFF2-40B4-BE49-F238E27FC236}">
                <a16:creationId xmlns:a16="http://schemas.microsoft.com/office/drawing/2014/main" id="{F0016456-1343-510D-7344-62BB16680E29}"/>
              </a:ext>
            </a:extLst>
          </p:cNvPr>
          <p:cNvSpPr>
            <a:spLocks noGrp="1"/>
          </p:cNvSpPr>
          <p:nvPr>
            <p:ph idx="1"/>
          </p:nvPr>
        </p:nvSpPr>
        <p:spPr>
          <a:xfrm>
            <a:off x="4931664" y="1371601"/>
            <a:ext cx="6620256" cy="4926318"/>
          </a:xfrm>
        </p:spPr>
        <p:txBody>
          <a:bodyPr vert="horz" lIns="91440" tIns="45720" rIns="91440" bIns="45720" rtlCol="0">
            <a:normAutofit/>
          </a:bodyPr>
          <a:lstStyle/>
          <a:p>
            <a:pPr marL="0" indent="0">
              <a:lnSpc>
                <a:spcPct val="110000"/>
              </a:lnSpc>
              <a:buNone/>
            </a:pPr>
            <a:r>
              <a:rPr lang="en-US">
                <a:latin typeface="Times New Roman"/>
                <a:ea typeface="+mn-lt"/>
                <a:cs typeface="+mn-lt"/>
              </a:rPr>
              <a:t>The analysis of frequent itemset mining approaches on `data.txt` and `Music.txt` highlights distinct trade-offs between ease of use, performance, and scalability. The `</a:t>
            </a:r>
            <a:r>
              <a:rPr lang="en-US" err="1">
                <a:latin typeface="Times New Roman"/>
                <a:ea typeface="+mn-lt"/>
                <a:cs typeface="+mn-lt"/>
              </a:rPr>
              <a:t>mlxtend</a:t>
            </a:r>
            <a:r>
              <a:rPr lang="en-US">
                <a:latin typeface="Times New Roman"/>
                <a:ea typeface="+mn-lt"/>
                <a:cs typeface="+mn-lt"/>
              </a:rPr>
              <a:t>` </a:t>
            </a:r>
            <a:r>
              <a:rPr lang="en-US" err="1">
                <a:latin typeface="Times New Roman"/>
                <a:ea typeface="+mn-lt"/>
                <a:cs typeface="+mn-lt"/>
              </a:rPr>
              <a:t>Apriori</a:t>
            </a:r>
            <a:r>
              <a:rPr lang="en-US">
                <a:latin typeface="Times New Roman"/>
                <a:ea typeface="+mn-lt"/>
                <a:cs typeface="+mn-lt"/>
              </a:rPr>
              <a:t> algorithm offers a user-friendly and efficient solution for small datasets but struggles with larger ones due to memory limitations. Custom </a:t>
            </a:r>
            <a:r>
              <a:rPr lang="en-US" err="1">
                <a:latin typeface="Times New Roman"/>
                <a:ea typeface="+mn-lt"/>
                <a:cs typeface="+mn-lt"/>
              </a:rPr>
              <a:t>Apriori</a:t>
            </a:r>
            <a:r>
              <a:rPr lang="en-US">
                <a:latin typeface="Times New Roman"/>
                <a:ea typeface="+mn-lt"/>
                <a:cs typeface="+mn-lt"/>
              </a:rPr>
              <a:t> implementations provide flexibility and slight speed advantages for small datasets but are inefficient and impractical for large-scale data. The refined </a:t>
            </a:r>
            <a:r>
              <a:rPr lang="en-US" err="1">
                <a:latin typeface="Times New Roman"/>
                <a:ea typeface="+mn-lt"/>
                <a:cs typeface="+mn-lt"/>
              </a:rPr>
              <a:t>Apriori</a:t>
            </a:r>
            <a:r>
              <a:rPr lang="en-US">
                <a:latin typeface="Times New Roman"/>
                <a:ea typeface="+mn-lt"/>
                <a:cs typeface="+mn-lt"/>
              </a:rPr>
              <a:t> algorithm significantly enhances performance through optimizations but remains limited by the algorithm's inherent complexity. In contrast, the FP-Growth algorithm demonstrates superior efficiency and scalability, making it the optimal choice for large datasets, effectively balancing performance and resource usage.</a:t>
            </a:r>
            <a:endParaRPr lang="en-US">
              <a:latin typeface="Times New Roman"/>
              <a:cs typeface="Times New Roman"/>
            </a:endParaRPr>
          </a:p>
        </p:txBody>
      </p:sp>
      <p:cxnSp>
        <p:nvCxnSpPr>
          <p:cNvPr id="36" name="Straight Connector 35">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425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utput Management Solutions: Enhance Business Efficiency | Plus Technologies">
            <a:extLst>
              <a:ext uri="{FF2B5EF4-FFF2-40B4-BE49-F238E27FC236}">
                <a16:creationId xmlns:a16="http://schemas.microsoft.com/office/drawing/2014/main" id="{0AB53574-4719-2060-DD51-38845D9EDF91}"/>
              </a:ext>
            </a:extLst>
          </p:cNvPr>
          <p:cNvPicPr>
            <a:picLocks noChangeAspect="1"/>
          </p:cNvPicPr>
          <p:nvPr/>
        </p:nvPicPr>
        <p:blipFill rotWithShape="1">
          <a:blip r:embed="rId2"/>
          <a:srcRect l="18967" r="23173" b="1"/>
          <a:stretch/>
        </p:blipFill>
        <p:spPr>
          <a:xfrm>
            <a:off x="20" y="10"/>
            <a:ext cx="6931132" cy="6857990"/>
          </a:xfrm>
          <a:prstGeom prst="rect">
            <a:avLst/>
          </a:prstGeom>
        </p:spPr>
      </p:pic>
      <p:sp>
        <p:nvSpPr>
          <p:cNvPr id="2" name="Title 1">
            <a:extLst>
              <a:ext uri="{FF2B5EF4-FFF2-40B4-BE49-F238E27FC236}">
                <a16:creationId xmlns:a16="http://schemas.microsoft.com/office/drawing/2014/main" id="{42C796E5-3981-8B97-79B4-F3F0E5A741F8}"/>
              </a:ext>
            </a:extLst>
          </p:cNvPr>
          <p:cNvSpPr>
            <a:spLocks noGrp="1"/>
          </p:cNvSpPr>
          <p:nvPr>
            <p:ph type="title"/>
          </p:nvPr>
        </p:nvSpPr>
        <p:spPr>
          <a:xfrm>
            <a:off x="7537528" y="1032764"/>
            <a:ext cx="4308672" cy="3224045"/>
          </a:xfrm>
        </p:spPr>
        <p:txBody>
          <a:bodyPr vert="horz" lIns="91440" tIns="45720" rIns="91440" bIns="45720" rtlCol="0" anchor="b">
            <a:normAutofit/>
          </a:bodyPr>
          <a:lstStyle/>
          <a:p>
            <a:r>
              <a:rPr lang="en-US" sz="5000" b="1" kern="1200">
                <a:latin typeface="Times New Roman"/>
                <a:cs typeface="Times New Roman"/>
              </a:rPr>
              <a:t>Data Output</a:t>
            </a:r>
            <a:endParaRPr lang="en-US" sz="5000" b="1" kern="1200" dirty="0">
              <a:latin typeface="Times New Roman"/>
              <a:cs typeface="Times New Roman"/>
            </a:endParaRPr>
          </a:p>
        </p:txBody>
      </p:sp>
      <p:cxnSp>
        <p:nvCxnSpPr>
          <p:cNvPr id="22" name="Straight Connector 21">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E25B4AC-C5D2-5377-85BF-A03C75E43F7D}"/>
              </a:ext>
            </a:extLst>
          </p:cNvPr>
          <p:cNvSpPr>
            <a:spLocks noGrp="1"/>
          </p:cNvSpPr>
          <p:nvPr>
            <p:ph idx="1"/>
          </p:nvPr>
        </p:nvSpPr>
        <p:spPr>
          <a:xfrm>
            <a:off x="7231603" y="4130305"/>
            <a:ext cx="4659945" cy="3760459"/>
          </a:xfrm>
        </p:spPr>
        <p:txBody>
          <a:bodyPr vert="horz" lIns="91440" tIns="45720" rIns="91440" bIns="45720" rtlCol="0" anchor="ctr">
            <a:normAutofit/>
          </a:bodyPr>
          <a:lstStyle/>
          <a:p>
            <a:pPr marL="0" indent="0">
              <a:buNone/>
            </a:pPr>
            <a:r>
              <a:rPr lang="en-US" sz="1600">
                <a:latin typeface="Times New Roman"/>
                <a:cs typeface="Times New Roman"/>
              </a:rPr>
              <a:t>Note:</a:t>
            </a:r>
          </a:p>
          <a:p>
            <a:pPr marL="0" indent="0">
              <a:buNone/>
            </a:pPr>
            <a:r>
              <a:rPr lang="en-US" sz="1600">
                <a:latin typeface="Times New Roman"/>
                <a:cs typeface="Times New Roman"/>
              </a:rPr>
              <a:t>We’re only providing screenshots for partial results, for full fledged result use the .txt files.</a:t>
            </a:r>
          </a:p>
          <a:p>
            <a:pPr marL="0" indent="0" algn="ctr">
              <a:buNone/>
            </a:pPr>
            <a:endParaRPr lang="en-US" sz="1600" dirty="0"/>
          </a:p>
        </p:txBody>
      </p:sp>
    </p:spTree>
    <p:extLst>
      <p:ext uri="{BB962C8B-B14F-4D97-AF65-F5344CB8AC3E}">
        <p14:creationId xmlns:p14="http://schemas.microsoft.com/office/powerpoint/2010/main" val="357799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CAFC9-8B3F-573E-3DD5-7CF34F9E5A93}"/>
              </a:ext>
            </a:extLst>
          </p:cNvPr>
          <p:cNvSpPr>
            <a:spLocks noGrp="1"/>
          </p:cNvSpPr>
          <p:nvPr>
            <p:ph type="title"/>
          </p:nvPr>
        </p:nvSpPr>
        <p:spPr>
          <a:xfrm>
            <a:off x="660674" y="914399"/>
            <a:ext cx="10847494" cy="669934"/>
          </a:xfrm>
        </p:spPr>
        <p:txBody>
          <a:bodyPr vert="horz" lIns="91440" tIns="45720" rIns="91440" bIns="45720" rtlCol="0" anchor="ctr">
            <a:normAutofit fontScale="90000"/>
          </a:bodyPr>
          <a:lstStyle/>
          <a:p>
            <a:pPr algn="ctr">
              <a:lnSpc>
                <a:spcPct val="90000"/>
              </a:lnSpc>
            </a:pPr>
            <a:r>
              <a:rPr lang="en-US" sz="3000" baseline="0">
                <a:latin typeface="Times New Roman"/>
                <a:ea typeface="Segoe UI"/>
                <a:cs typeface="Times New Roman"/>
              </a:rPr>
              <a:t>TASK 1:</a:t>
            </a:r>
            <a:r>
              <a:rPr lang="en-US" sz="3000" b="0" baseline="0">
                <a:latin typeface="Times New Roman"/>
                <a:ea typeface="Segoe UI"/>
                <a:cs typeface="Times New Roman"/>
              </a:rPr>
              <a:t> </a:t>
            </a:r>
            <a:r>
              <a:rPr lang="en-US" sz="3000" b="0" baseline="0" err="1">
                <a:latin typeface="Times New Roman"/>
                <a:ea typeface="Segoe UI"/>
                <a:cs typeface="Times New Roman"/>
              </a:rPr>
              <a:t>Apriori</a:t>
            </a:r>
            <a:r>
              <a:rPr lang="en-US" sz="3000" b="0" baseline="0">
                <a:latin typeface="Times New Roman"/>
                <a:ea typeface="Segoe UI"/>
                <a:cs typeface="Times New Roman"/>
              </a:rPr>
              <a:t> Algorithm Implementation With Packages</a:t>
            </a:r>
            <a:endParaRPr lang="en-US" sz="3000" b="0">
              <a:latin typeface="Times New Roman"/>
              <a:ea typeface="Segoe UI"/>
              <a:cs typeface="Times New Roman"/>
            </a:endParaRPr>
          </a:p>
          <a:p>
            <a:pPr algn="ctr">
              <a:lnSpc>
                <a:spcPct val="90000"/>
              </a:lnSpc>
            </a:pPr>
            <a:br>
              <a:rPr lang="en-US" sz="1000" b="0">
                <a:latin typeface="Segoe UI"/>
                <a:ea typeface="Segoe UI"/>
                <a:cs typeface="Segoe UI"/>
              </a:rPr>
            </a:br>
            <a:endParaRPr lang="en-US" sz="3000" b="0">
              <a:latin typeface="Times New Roman"/>
              <a:ea typeface="Segoe UI"/>
              <a:cs typeface="Times New Roman"/>
            </a:endParaRPr>
          </a:p>
          <a:p>
            <a:pPr algn="ctr">
              <a:lnSpc>
                <a:spcPct val="90000"/>
              </a:lnSpc>
            </a:pPr>
            <a:br>
              <a:rPr lang="en-US" sz="1000" b="0">
                <a:latin typeface="Times New Roman"/>
                <a:ea typeface="Segoe UI"/>
                <a:cs typeface="Times New Roman"/>
              </a:rPr>
            </a:br>
            <a:br>
              <a:rPr lang="en-US" sz="1000" b="0">
                <a:latin typeface="Times New Roman"/>
                <a:ea typeface="Segoe UI"/>
                <a:cs typeface="Times New Roman"/>
              </a:rPr>
            </a:br>
            <a:br>
              <a:rPr lang="en-US" sz="1000" b="0">
                <a:latin typeface="Times New Roman"/>
                <a:ea typeface="Segoe UI"/>
                <a:cs typeface="Times New Roman"/>
              </a:rPr>
            </a:br>
            <a:br>
              <a:rPr lang="en-US" sz="1000" b="0">
                <a:latin typeface="Times New Roman"/>
                <a:ea typeface="Segoe UI"/>
                <a:cs typeface="Times New Roman"/>
              </a:rPr>
            </a:br>
            <a:endParaRPr lang="en-US" sz="3000" b="0">
              <a:latin typeface="Times New Roman"/>
              <a:ea typeface="Segoe UI"/>
              <a:cs typeface="Times New Roman"/>
            </a:endParaRPr>
          </a:p>
          <a:p>
            <a:pPr algn="ctr">
              <a:lnSpc>
                <a:spcPct val="90000"/>
              </a:lnSpc>
            </a:pPr>
            <a:endParaRPr lang="en-US" sz="3000">
              <a:latin typeface="Times New Roman"/>
              <a:cs typeface="Segoe UI"/>
            </a:endParaRPr>
          </a:p>
        </p:txBody>
      </p:sp>
      <p:sp>
        <p:nvSpPr>
          <p:cNvPr id="3" name="Content Placeholder 2">
            <a:extLst>
              <a:ext uri="{FF2B5EF4-FFF2-40B4-BE49-F238E27FC236}">
                <a16:creationId xmlns:a16="http://schemas.microsoft.com/office/drawing/2014/main" id="{8C123F19-BAA7-1976-B782-677F7C2D70FB}"/>
              </a:ext>
            </a:extLst>
          </p:cNvPr>
          <p:cNvSpPr>
            <a:spLocks noGrp="1"/>
          </p:cNvSpPr>
          <p:nvPr>
            <p:ph idx="1"/>
          </p:nvPr>
        </p:nvSpPr>
        <p:spPr>
          <a:xfrm>
            <a:off x="6057042" y="2270016"/>
            <a:ext cx="5456048" cy="3746730"/>
          </a:xfrm>
        </p:spPr>
        <p:txBody>
          <a:bodyPr vert="horz" lIns="91440" tIns="45720" rIns="91440" bIns="45720" rtlCol="0" anchor="ctr">
            <a:noAutofit/>
          </a:bodyPr>
          <a:lstStyle/>
          <a:p>
            <a:pPr marL="0" indent="0" rtl="0">
              <a:lnSpc>
                <a:spcPct val="110000"/>
              </a:lnSpc>
              <a:buNone/>
            </a:pPr>
            <a:r>
              <a:rPr lang="en-US" sz="1600" baseline="0">
                <a:latin typeface="Times New Roman"/>
                <a:ea typeface="Arial"/>
                <a:cs typeface="Arial"/>
              </a:rPr>
              <a:t>In this section, we will implement the </a:t>
            </a:r>
            <a:r>
              <a:rPr lang="en-US" sz="1600" baseline="0" err="1">
                <a:latin typeface="Times New Roman"/>
                <a:ea typeface="Arial"/>
                <a:cs typeface="Arial"/>
              </a:rPr>
              <a:t>Apriori</a:t>
            </a:r>
            <a:r>
              <a:rPr lang="en-US" sz="1600" baseline="0">
                <a:latin typeface="Times New Roman"/>
                <a:ea typeface="Arial"/>
                <a:cs typeface="Arial"/>
              </a:rPr>
              <a:t> algorithm using the `</a:t>
            </a:r>
            <a:r>
              <a:rPr lang="en-US" sz="1600" baseline="0" err="1">
                <a:latin typeface="Times New Roman"/>
                <a:ea typeface="Arial"/>
                <a:cs typeface="Arial"/>
              </a:rPr>
              <a:t>mlxtend</a:t>
            </a:r>
            <a:r>
              <a:rPr lang="en-US" sz="1600" baseline="0">
                <a:latin typeface="Times New Roman"/>
                <a:ea typeface="Arial"/>
                <a:cs typeface="Arial"/>
              </a:rPr>
              <a:t>` package with a `</a:t>
            </a:r>
            <a:r>
              <a:rPr lang="en-US" sz="1600" baseline="0" err="1">
                <a:latin typeface="Times New Roman"/>
                <a:ea typeface="Arial"/>
                <a:cs typeface="Arial"/>
              </a:rPr>
              <a:t>min_support</a:t>
            </a:r>
            <a:r>
              <a:rPr lang="en-US" sz="1600" baseline="0">
                <a:latin typeface="Times New Roman"/>
                <a:ea typeface="Arial"/>
                <a:cs typeface="Arial"/>
              </a:rPr>
              <a:t>` of 0.05 on `data.txt`. We will follow these steps:</a:t>
            </a:r>
            <a:r>
              <a:rPr lang="en-US" sz="1600">
                <a:latin typeface="Times New Roman"/>
                <a:ea typeface="Arial"/>
                <a:cs typeface="Arial"/>
              </a:rPr>
              <a:t>​</a:t>
            </a:r>
            <a:endParaRPr lang="en-US"/>
          </a:p>
          <a:p>
            <a:pPr marL="342900" lvl="0" indent="-342900" rtl="0">
              <a:lnSpc>
                <a:spcPct val="110000"/>
              </a:lnSpc>
              <a:buFont typeface=""/>
              <a:buAutoNum type="arabicPeriod"/>
            </a:pPr>
            <a:r>
              <a:rPr lang="en-US" sz="1600" b="1" baseline="0">
                <a:latin typeface="Times New Roman"/>
                <a:ea typeface="Arial"/>
                <a:cs typeface="Arial"/>
              </a:rPr>
              <a:t>Install Required Packages</a:t>
            </a:r>
            <a:r>
              <a:rPr lang="en-US" sz="1600" baseline="0">
                <a:latin typeface="Times New Roman"/>
                <a:ea typeface="Arial"/>
                <a:cs typeface="Arial"/>
              </a:rPr>
              <a:t>: Ensure that the </a:t>
            </a:r>
            <a:r>
              <a:rPr lang="en-US" sz="1600" b="1" baseline="0" err="1">
                <a:latin typeface="Times New Roman"/>
                <a:ea typeface="Arial"/>
                <a:cs typeface="Arial"/>
              </a:rPr>
              <a:t>mlxtend</a:t>
            </a:r>
            <a:r>
              <a:rPr lang="en-US" sz="1600" baseline="0">
                <a:latin typeface="Times New Roman"/>
                <a:ea typeface="Arial"/>
                <a:cs typeface="Arial"/>
              </a:rPr>
              <a:t> package is installed.​</a:t>
            </a:r>
            <a:r>
              <a:rPr lang="en-US" sz="1600">
                <a:latin typeface="Times New Roman"/>
                <a:ea typeface="Arial"/>
                <a:cs typeface="Arial"/>
              </a:rPr>
              <a:t>​</a:t>
            </a:r>
          </a:p>
          <a:p>
            <a:pPr marL="342900" lvl="0" indent="-342900" rtl="0">
              <a:lnSpc>
                <a:spcPct val="110000"/>
              </a:lnSpc>
              <a:buFont typeface=""/>
              <a:buAutoNum type="arabicPeriod"/>
            </a:pPr>
            <a:r>
              <a:rPr lang="en-US" sz="1600" b="1" baseline="0">
                <a:latin typeface="Times New Roman"/>
                <a:ea typeface="Arial"/>
                <a:cs typeface="Arial"/>
              </a:rPr>
              <a:t>Load Data</a:t>
            </a:r>
            <a:r>
              <a:rPr lang="en-US" sz="1600" baseline="0">
                <a:latin typeface="Times New Roman"/>
                <a:ea typeface="Arial"/>
                <a:cs typeface="Arial"/>
              </a:rPr>
              <a:t>: Read the transaction data from </a:t>
            </a:r>
            <a:r>
              <a:rPr lang="en-US" sz="1600" b="1" baseline="0">
                <a:latin typeface="Times New Roman"/>
                <a:ea typeface="Arial"/>
                <a:cs typeface="Arial"/>
              </a:rPr>
              <a:t>data.txt</a:t>
            </a:r>
            <a:r>
              <a:rPr lang="en-US" sz="1600" baseline="0">
                <a:latin typeface="Times New Roman"/>
                <a:ea typeface="Arial"/>
                <a:cs typeface="Arial"/>
              </a:rPr>
              <a:t>.​</a:t>
            </a:r>
            <a:r>
              <a:rPr lang="en-US" sz="1600">
                <a:latin typeface="Times New Roman"/>
                <a:ea typeface="Arial"/>
                <a:cs typeface="Arial"/>
              </a:rPr>
              <a:t>​</a:t>
            </a:r>
          </a:p>
          <a:p>
            <a:pPr marL="342900" lvl="0" indent="-342900" rtl="0">
              <a:lnSpc>
                <a:spcPct val="110000"/>
              </a:lnSpc>
              <a:buFont typeface=""/>
              <a:buAutoNum type="arabicPeriod"/>
            </a:pPr>
            <a:r>
              <a:rPr lang="en-US" sz="1600" b="1" baseline="0">
                <a:latin typeface="Times New Roman"/>
                <a:ea typeface="Arial"/>
                <a:cs typeface="Arial"/>
              </a:rPr>
              <a:t>Transform Data</a:t>
            </a:r>
            <a:r>
              <a:rPr lang="en-US" sz="1600" baseline="0">
                <a:latin typeface="Times New Roman"/>
                <a:ea typeface="Arial"/>
                <a:cs typeface="Arial"/>
              </a:rPr>
              <a:t>: Use </a:t>
            </a:r>
            <a:r>
              <a:rPr lang="en-US" sz="1600" b="1" baseline="0" err="1">
                <a:latin typeface="Times New Roman"/>
                <a:ea typeface="Arial"/>
                <a:cs typeface="Arial"/>
              </a:rPr>
              <a:t>TransactionEncoder</a:t>
            </a:r>
            <a:r>
              <a:rPr lang="en-US" sz="1600" baseline="0">
                <a:latin typeface="Times New Roman"/>
                <a:ea typeface="Arial"/>
                <a:cs typeface="Arial"/>
              </a:rPr>
              <a:t> to transform the data into a format suitable for the </a:t>
            </a:r>
            <a:r>
              <a:rPr lang="en-US" sz="1600" baseline="0" err="1">
                <a:latin typeface="Times New Roman"/>
                <a:ea typeface="Arial"/>
                <a:cs typeface="Arial"/>
              </a:rPr>
              <a:t>Apriori</a:t>
            </a:r>
            <a:r>
              <a:rPr lang="en-US" sz="1600" baseline="0">
                <a:latin typeface="Times New Roman"/>
                <a:ea typeface="Arial"/>
                <a:cs typeface="Arial"/>
              </a:rPr>
              <a:t> algorithm.​</a:t>
            </a:r>
            <a:r>
              <a:rPr lang="en-US" sz="1600">
                <a:latin typeface="Times New Roman"/>
                <a:ea typeface="Arial"/>
                <a:cs typeface="Arial"/>
              </a:rPr>
              <a:t>​</a:t>
            </a:r>
          </a:p>
          <a:p>
            <a:pPr marL="342900" lvl="0" indent="-342900" rtl="0">
              <a:lnSpc>
                <a:spcPct val="110000"/>
              </a:lnSpc>
              <a:buFont typeface=""/>
              <a:buAutoNum type="arabicPeriod"/>
            </a:pPr>
            <a:r>
              <a:rPr lang="en-US" sz="1600" b="1" baseline="0">
                <a:latin typeface="Times New Roman"/>
                <a:ea typeface="Arial"/>
                <a:cs typeface="Arial"/>
              </a:rPr>
              <a:t>Apply </a:t>
            </a:r>
            <a:r>
              <a:rPr lang="en-US" sz="1600" b="1" baseline="0" err="1">
                <a:latin typeface="Times New Roman"/>
                <a:ea typeface="Arial"/>
                <a:cs typeface="Arial"/>
              </a:rPr>
              <a:t>Apriori</a:t>
            </a:r>
            <a:r>
              <a:rPr lang="en-US" sz="1600" b="1" baseline="0">
                <a:latin typeface="Times New Roman"/>
                <a:ea typeface="Arial"/>
                <a:cs typeface="Arial"/>
              </a:rPr>
              <a:t> Algorithm</a:t>
            </a:r>
            <a:r>
              <a:rPr lang="en-US" sz="1600" baseline="0">
                <a:latin typeface="Times New Roman"/>
                <a:ea typeface="Arial"/>
                <a:cs typeface="Arial"/>
              </a:rPr>
              <a:t>: Use the </a:t>
            </a:r>
            <a:r>
              <a:rPr lang="en-US" sz="1600" b="1" baseline="0" err="1">
                <a:latin typeface="Times New Roman"/>
                <a:ea typeface="Arial"/>
                <a:cs typeface="Arial"/>
              </a:rPr>
              <a:t>apriori</a:t>
            </a:r>
            <a:r>
              <a:rPr lang="en-US" sz="1600" baseline="0">
                <a:latin typeface="Times New Roman"/>
                <a:ea typeface="Arial"/>
                <a:cs typeface="Arial"/>
              </a:rPr>
              <a:t> function from the </a:t>
            </a:r>
            <a:r>
              <a:rPr lang="en-US" sz="1600" b="1" baseline="0" err="1">
                <a:latin typeface="Times New Roman"/>
                <a:ea typeface="Arial"/>
                <a:cs typeface="Arial"/>
              </a:rPr>
              <a:t>mlxtend</a:t>
            </a:r>
            <a:r>
              <a:rPr lang="en-US" sz="1600" baseline="0">
                <a:latin typeface="Times New Roman"/>
                <a:ea typeface="Arial"/>
                <a:cs typeface="Arial"/>
              </a:rPr>
              <a:t> package to find frequent </a:t>
            </a:r>
            <a:r>
              <a:rPr lang="en-US" sz="1600" baseline="0" err="1">
                <a:latin typeface="Times New Roman"/>
                <a:ea typeface="Arial"/>
                <a:cs typeface="Arial"/>
              </a:rPr>
              <a:t>itemsets</a:t>
            </a:r>
            <a:r>
              <a:rPr lang="en-US" sz="1600" baseline="0">
                <a:latin typeface="Times New Roman"/>
                <a:ea typeface="Arial"/>
                <a:cs typeface="Arial"/>
              </a:rPr>
              <a:t>.​</a:t>
            </a:r>
            <a:r>
              <a:rPr lang="en-US" sz="1600">
                <a:latin typeface="Times New Roman"/>
                <a:ea typeface="Arial"/>
                <a:cs typeface="Arial"/>
              </a:rPr>
              <a:t>​</a:t>
            </a:r>
          </a:p>
          <a:p>
            <a:pPr marL="342900" lvl="0" indent="-342900" rtl="0">
              <a:lnSpc>
                <a:spcPct val="110000"/>
              </a:lnSpc>
              <a:buFont typeface=""/>
              <a:buAutoNum type="arabicPeriod"/>
            </a:pPr>
            <a:r>
              <a:rPr lang="en-US" sz="1600" b="1" baseline="0">
                <a:latin typeface="Times New Roman"/>
                <a:ea typeface="Arial"/>
                <a:cs typeface="Arial"/>
              </a:rPr>
              <a:t>Display Results</a:t>
            </a:r>
            <a:r>
              <a:rPr lang="en-US" sz="1600" baseline="0">
                <a:latin typeface="Times New Roman"/>
                <a:ea typeface="Arial"/>
                <a:cs typeface="Arial"/>
              </a:rPr>
              <a:t>: Print the resulting frequent </a:t>
            </a:r>
            <a:r>
              <a:rPr lang="en-US" sz="1600" baseline="0" err="1">
                <a:latin typeface="Times New Roman"/>
                <a:ea typeface="Arial"/>
                <a:cs typeface="Arial"/>
              </a:rPr>
              <a:t>itemsets</a:t>
            </a:r>
            <a:r>
              <a:rPr lang="en-US" sz="1600" baseline="0">
                <a:latin typeface="Times New Roman"/>
                <a:ea typeface="Arial"/>
                <a:cs typeface="Arial"/>
              </a:rPr>
              <a:t>.​</a:t>
            </a:r>
            <a:r>
              <a:rPr lang="en-US" sz="1600">
                <a:latin typeface="Times New Roman"/>
                <a:ea typeface="Arial"/>
                <a:cs typeface="Arial"/>
              </a:rPr>
              <a:t>​</a:t>
            </a:r>
            <a:endParaRPr lang="en-US" sz="1600"/>
          </a:p>
        </p:txBody>
      </p:sp>
      <p:pic>
        <p:nvPicPr>
          <p:cNvPr id="4" name="Picture 3" descr="Completed Tasks&quot; Images – Browse 245 Stock Photos, Vectors, and Video |  Adobe Stock">
            <a:extLst>
              <a:ext uri="{FF2B5EF4-FFF2-40B4-BE49-F238E27FC236}">
                <a16:creationId xmlns:a16="http://schemas.microsoft.com/office/drawing/2014/main" id="{E7D99C39-D8CD-96EC-24BC-586767A0A09D}"/>
              </a:ext>
            </a:extLst>
          </p:cNvPr>
          <p:cNvPicPr>
            <a:picLocks noChangeAspect="1"/>
          </p:cNvPicPr>
          <p:nvPr/>
        </p:nvPicPr>
        <p:blipFill>
          <a:blip r:embed="rId2"/>
          <a:stretch>
            <a:fillRect/>
          </a:stretch>
        </p:blipFill>
        <p:spPr>
          <a:xfrm>
            <a:off x="713232" y="2256287"/>
            <a:ext cx="5013945" cy="3760459"/>
          </a:xfrm>
          <a:prstGeom prst="rect">
            <a:avLst/>
          </a:prstGeom>
        </p:spPr>
      </p:pic>
      <p:cxnSp>
        <p:nvCxnSpPr>
          <p:cNvPr id="23" name="Straight Connector 22">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92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8791950-4AC3-95F2-3182-837741911E0A}"/>
              </a:ext>
            </a:extLst>
          </p:cNvPr>
          <p:cNvPicPr>
            <a:picLocks noChangeAspect="1"/>
          </p:cNvPicPr>
          <p:nvPr/>
        </p:nvPicPr>
        <p:blipFill rotWithShape="1">
          <a:blip r:embed="rId2"/>
          <a:srcRect r="21982"/>
          <a:stretch/>
        </p:blipFill>
        <p:spPr>
          <a:xfrm>
            <a:off x="6515100" y="10"/>
            <a:ext cx="5676900" cy="6857990"/>
          </a:xfrm>
          <a:prstGeom prst="rect">
            <a:avLst/>
          </a:prstGeom>
        </p:spPr>
      </p:pic>
      <p:sp>
        <p:nvSpPr>
          <p:cNvPr id="2" name="Title 1">
            <a:extLst>
              <a:ext uri="{FF2B5EF4-FFF2-40B4-BE49-F238E27FC236}">
                <a16:creationId xmlns:a16="http://schemas.microsoft.com/office/drawing/2014/main" id="{F4156EAF-0CB0-21AB-CCDF-0C6AE21B3AA5}"/>
              </a:ext>
            </a:extLst>
          </p:cNvPr>
          <p:cNvSpPr>
            <a:spLocks noGrp="1"/>
          </p:cNvSpPr>
          <p:nvPr>
            <p:ph type="title"/>
          </p:nvPr>
        </p:nvSpPr>
        <p:spPr>
          <a:xfrm>
            <a:off x="640080" y="1371600"/>
            <a:ext cx="4670661" cy="3030842"/>
          </a:xfrm>
        </p:spPr>
        <p:txBody>
          <a:bodyPr vert="horz" lIns="91440" tIns="45720" rIns="91440" bIns="45720" rtlCol="0" anchor="t">
            <a:normAutofit/>
          </a:bodyPr>
          <a:lstStyle/>
          <a:p>
            <a:r>
              <a:rPr lang="en-US" sz="3000" b="1" kern="1200" cap="all">
                <a:latin typeface="Times New Roman"/>
                <a:cs typeface="Times New Roman"/>
              </a:rPr>
              <a:t>Results</a:t>
            </a:r>
            <a:endParaRPr lang="en-US" sz="3000" b="1" kern="1200">
              <a:latin typeface="Times New Roman"/>
              <a:cs typeface="Times New Roman"/>
            </a:endParaRPr>
          </a:p>
        </p:txBody>
      </p:sp>
      <p:cxnSp>
        <p:nvCxnSpPr>
          <p:cNvPr id="23" name="Straight Connector 22">
            <a:extLst>
              <a:ext uri="{FF2B5EF4-FFF2-40B4-BE49-F238E27FC236}">
                <a16:creationId xmlns:a16="http://schemas.microsoft.com/office/drawing/2014/main" id="{D132AEA7-A24A-45A9-BF8F-D0AFF34DF6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05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49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Data Preprocessing in Machine Learning: A Beginner's Guide">
            <a:extLst>
              <a:ext uri="{FF2B5EF4-FFF2-40B4-BE49-F238E27FC236}">
                <a16:creationId xmlns:a16="http://schemas.microsoft.com/office/drawing/2014/main" id="{FFE42DB0-06E1-1203-8907-C6EF93167498}"/>
              </a:ext>
            </a:extLst>
          </p:cNvPr>
          <p:cNvPicPr>
            <a:picLocks noGrp="1" noChangeAspect="1"/>
          </p:cNvPicPr>
          <p:nvPr>
            <p:ph idx="1"/>
          </p:nvPr>
        </p:nvPicPr>
        <p:blipFill rotWithShape="1">
          <a:blip r:embed="rId2"/>
          <a:srcRect/>
          <a:stretch/>
        </p:blipFill>
        <p:spPr>
          <a:xfrm>
            <a:off x="1" y="10"/>
            <a:ext cx="12192000" cy="6857990"/>
          </a:xfrm>
          <a:prstGeom prst="rect">
            <a:avLst/>
          </a:prstGeom>
        </p:spPr>
      </p:pic>
      <p:sp>
        <p:nvSpPr>
          <p:cNvPr id="63" name="Rectangle 62">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05856"/>
            <a:ext cx="12192001" cy="1152144"/>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7CEEF43B-85C3-47FC-3589-562B06ADC21C}"/>
              </a:ext>
            </a:extLst>
          </p:cNvPr>
          <p:cNvSpPr>
            <a:spLocks noGrp="1"/>
          </p:cNvSpPr>
          <p:nvPr>
            <p:ph type="title"/>
          </p:nvPr>
        </p:nvSpPr>
        <p:spPr>
          <a:xfrm>
            <a:off x="356615" y="5863030"/>
            <a:ext cx="7955280" cy="870008"/>
          </a:xfrm>
        </p:spPr>
        <p:txBody>
          <a:bodyPr vert="horz" lIns="91440" tIns="45720" rIns="91440" bIns="45720" rtlCol="0" anchor="ctr">
            <a:noAutofit/>
          </a:bodyPr>
          <a:lstStyle/>
          <a:p>
            <a:r>
              <a:rPr lang="en-US" sz="5000" b="1" kern="1200">
                <a:latin typeface="Times New Roman"/>
                <a:cs typeface="Times New Roman"/>
              </a:rPr>
              <a:t>Data Preprocessing</a:t>
            </a:r>
          </a:p>
        </p:txBody>
      </p:sp>
      <p:cxnSp>
        <p:nvCxnSpPr>
          <p:cNvPr id="64" name="Straight Connector 63">
            <a:extLst>
              <a:ext uri="{FF2B5EF4-FFF2-40B4-BE49-F238E27FC236}">
                <a16:creationId xmlns:a16="http://schemas.microsoft.com/office/drawing/2014/main" id="{7A0A4642-D29D-0121-4C05-5A5559BC5F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8323" y="6281928"/>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842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EF803-978E-E4C1-4EBD-80D28BBA67DE}"/>
              </a:ext>
            </a:extLst>
          </p:cNvPr>
          <p:cNvSpPr>
            <a:spLocks noGrp="1"/>
          </p:cNvSpPr>
          <p:nvPr>
            <p:ph type="title"/>
          </p:nvPr>
        </p:nvSpPr>
        <p:spPr>
          <a:xfrm>
            <a:off x="640080" y="1371600"/>
            <a:ext cx="10879642" cy="1097280"/>
          </a:xfrm>
        </p:spPr>
        <p:txBody>
          <a:bodyPr vert="horz" lIns="91440" tIns="45720" rIns="91440" bIns="45720" rtlCol="0" anchor="ctr">
            <a:noAutofit/>
          </a:bodyPr>
          <a:lstStyle/>
          <a:p>
            <a:pPr algn="ctr" rtl="0">
              <a:lnSpc>
                <a:spcPct val="90000"/>
              </a:lnSpc>
            </a:pPr>
            <a:r>
              <a:rPr lang="en-US" sz="3000" baseline="0">
                <a:latin typeface="Times New Roman"/>
                <a:ea typeface="Segoe UI"/>
                <a:cs typeface="Segoe UI"/>
              </a:rPr>
              <a:t>TASK 2:</a:t>
            </a:r>
            <a:r>
              <a:rPr lang="en-US" sz="3000" b="0" baseline="0">
                <a:latin typeface="Times New Roman"/>
                <a:ea typeface="Segoe UI"/>
                <a:cs typeface="Segoe UI"/>
              </a:rPr>
              <a:t> </a:t>
            </a:r>
            <a:r>
              <a:rPr lang="en-US" sz="3000" b="0" baseline="0" err="1">
                <a:latin typeface="Times New Roman"/>
                <a:ea typeface="Segoe UI"/>
                <a:cs typeface="Segoe UI"/>
              </a:rPr>
              <a:t>Apriori</a:t>
            </a:r>
            <a:r>
              <a:rPr lang="en-US" sz="3000" b="0" baseline="0">
                <a:latin typeface="Times New Roman"/>
                <a:ea typeface="Segoe UI"/>
                <a:cs typeface="Segoe UI"/>
              </a:rPr>
              <a:t> Algorithm Implementation Without Packages</a:t>
            </a:r>
            <a:r>
              <a:rPr lang="en-US" sz="3000" b="0">
                <a:latin typeface="Times New Roman"/>
                <a:ea typeface="Segoe UI"/>
                <a:cs typeface="Segoe UI"/>
              </a:rPr>
              <a:t>​</a:t>
            </a:r>
            <a:endParaRPr lang="en-US"/>
          </a:p>
          <a:p>
            <a:pPr rtl="0">
              <a:lnSpc>
                <a:spcPct val="90000"/>
              </a:lnSpc>
            </a:pPr>
            <a:r>
              <a:rPr lang="en-US" sz="3000" b="0">
                <a:latin typeface="Avenir Next LT Pro"/>
                <a:ea typeface="Segoe UI"/>
                <a:cs typeface="Segoe UI"/>
              </a:rPr>
              <a:t>​</a:t>
            </a:r>
            <a:br>
              <a:rPr lang="en-US" sz="3000" b="0">
                <a:latin typeface="Avenir Next LT Pro"/>
                <a:ea typeface="Segoe UI"/>
                <a:cs typeface="Segoe UI"/>
              </a:rPr>
            </a:br>
            <a:r>
              <a:rPr lang="en-US" sz="3000" b="0">
                <a:latin typeface="Times New Roman"/>
                <a:ea typeface="Segoe UI"/>
                <a:cs typeface="Segoe UI"/>
              </a:rPr>
              <a:t>​</a:t>
            </a:r>
          </a:p>
          <a:p>
            <a:pPr rtl="0">
              <a:lnSpc>
                <a:spcPct val="90000"/>
              </a:lnSpc>
            </a:pPr>
            <a:r>
              <a:rPr lang="en-US" sz="3000" b="0">
                <a:latin typeface="Times New Roman"/>
                <a:ea typeface="Segoe UI"/>
                <a:cs typeface="Segoe UI"/>
              </a:rPr>
              <a:t>​</a:t>
            </a:r>
            <a:br>
              <a:rPr lang="en-US" sz="3000" b="0">
                <a:latin typeface="Times New Roman"/>
                <a:ea typeface="Segoe UI"/>
                <a:cs typeface="Segoe UI"/>
              </a:rPr>
            </a:br>
            <a:r>
              <a:rPr lang="en-US" sz="3000" b="0">
                <a:latin typeface="Times New Roman"/>
                <a:ea typeface="Segoe UI"/>
                <a:cs typeface="Segoe UI"/>
              </a:rPr>
              <a:t>​</a:t>
            </a:r>
            <a:br>
              <a:rPr lang="en-US" sz="3000" b="0">
                <a:latin typeface="Times New Roman"/>
                <a:ea typeface="Segoe UI"/>
                <a:cs typeface="Segoe UI"/>
              </a:rPr>
            </a:br>
            <a:r>
              <a:rPr lang="en-US" sz="3000" b="0">
                <a:latin typeface="Times New Roman"/>
                <a:ea typeface="Segoe UI"/>
                <a:cs typeface="Segoe UI"/>
              </a:rPr>
              <a:t>​</a:t>
            </a:r>
            <a:br>
              <a:rPr lang="en-US" sz="3000" b="0">
                <a:latin typeface="Times New Roman"/>
                <a:ea typeface="Segoe UI"/>
                <a:cs typeface="Segoe UI"/>
              </a:rPr>
            </a:br>
            <a:r>
              <a:rPr lang="en-US" sz="3000" b="0">
                <a:latin typeface="Times New Roman"/>
                <a:ea typeface="Segoe UI"/>
                <a:cs typeface="Segoe UI"/>
              </a:rPr>
              <a:t>​</a:t>
            </a:r>
            <a:br>
              <a:rPr lang="en-US" sz="3000" b="0">
                <a:latin typeface="Times New Roman"/>
                <a:ea typeface="Segoe UI"/>
                <a:cs typeface="Segoe UI"/>
              </a:rPr>
            </a:br>
            <a:r>
              <a:rPr lang="en-US" sz="3000" b="0">
                <a:latin typeface="Times New Roman"/>
                <a:ea typeface="Segoe UI"/>
                <a:cs typeface="Segoe UI"/>
              </a:rPr>
              <a:t>​</a:t>
            </a:r>
            <a:endParaRPr lang="en-US" sz="3000" b="0"/>
          </a:p>
        </p:txBody>
      </p:sp>
      <p:sp>
        <p:nvSpPr>
          <p:cNvPr id="3" name="Content Placeholder 2">
            <a:extLst>
              <a:ext uri="{FF2B5EF4-FFF2-40B4-BE49-F238E27FC236}">
                <a16:creationId xmlns:a16="http://schemas.microsoft.com/office/drawing/2014/main" id="{861FBBA5-AF2F-4B0F-76EB-21F23BC99D68}"/>
              </a:ext>
            </a:extLst>
          </p:cNvPr>
          <p:cNvSpPr>
            <a:spLocks noGrp="1"/>
          </p:cNvSpPr>
          <p:nvPr>
            <p:ph idx="1"/>
          </p:nvPr>
        </p:nvSpPr>
        <p:spPr>
          <a:xfrm>
            <a:off x="640080" y="2633236"/>
            <a:ext cx="5737860" cy="3666980"/>
          </a:xfrm>
        </p:spPr>
        <p:txBody>
          <a:bodyPr vert="horz" lIns="91440" tIns="45720" rIns="91440" bIns="45720" rtlCol="0" anchor="ctr">
            <a:normAutofit/>
          </a:bodyPr>
          <a:lstStyle/>
          <a:p>
            <a:pPr marL="0" indent="0" algn="just">
              <a:spcBef>
                <a:spcPts val="0"/>
              </a:spcBef>
              <a:buNone/>
            </a:pPr>
            <a:r>
              <a:rPr lang="en-US" sz="1600">
                <a:latin typeface="Times New Roman"/>
                <a:cs typeface="Times New Roman"/>
              </a:rPr>
              <a:t>We will implement the </a:t>
            </a:r>
            <a:r>
              <a:rPr lang="en-US" sz="1600" err="1">
                <a:latin typeface="Times New Roman"/>
                <a:cs typeface="Times New Roman"/>
              </a:rPr>
              <a:t>Apriori</a:t>
            </a:r>
            <a:r>
              <a:rPr lang="en-US" sz="1600">
                <a:latin typeface="Times New Roman"/>
                <a:cs typeface="Times New Roman"/>
              </a:rPr>
              <a:t> algorithm without using any packages, with `</a:t>
            </a:r>
            <a:r>
              <a:rPr lang="en-US" sz="1600" err="1">
                <a:latin typeface="Times New Roman"/>
                <a:cs typeface="Times New Roman"/>
              </a:rPr>
              <a:t>min_support</a:t>
            </a:r>
            <a:r>
              <a:rPr lang="en-US" sz="1600">
                <a:latin typeface="Times New Roman"/>
                <a:cs typeface="Times New Roman"/>
              </a:rPr>
              <a:t>=0.05` on `data.txt`. The steps include defining helper functions to generate candidates, calculate support counts, and find frequent </a:t>
            </a:r>
            <a:r>
              <a:rPr lang="en-US" sz="1600" err="1">
                <a:latin typeface="Times New Roman"/>
                <a:cs typeface="Times New Roman"/>
              </a:rPr>
              <a:t>itemsets</a:t>
            </a:r>
            <a:r>
              <a:rPr lang="en-US" sz="1600">
                <a:latin typeface="Times New Roman"/>
                <a:cs typeface="Times New Roman"/>
              </a:rPr>
              <a:t>. Finally, we will load the data and apply the </a:t>
            </a:r>
            <a:r>
              <a:rPr lang="en-US" sz="1600" err="1">
                <a:latin typeface="Times New Roman"/>
                <a:cs typeface="Times New Roman"/>
              </a:rPr>
              <a:t>Apriori</a:t>
            </a:r>
            <a:r>
              <a:rPr lang="en-US" sz="1600">
                <a:latin typeface="Times New Roman"/>
                <a:cs typeface="Times New Roman"/>
              </a:rPr>
              <a:t> algorithm to find the frequent </a:t>
            </a:r>
            <a:r>
              <a:rPr lang="en-US" sz="1600" err="1">
                <a:latin typeface="Times New Roman"/>
                <a:cs typeface="Times New Roman"/>
              </a:rPr>
              <a:t>itemsets</a:t>
            </a:r>
            <a:r>
              <a:rPr lang="en-US" sz="1600">
                <a:latin typeface="Times New Roman"/>
                <a:cs typeface="Times New Roman"/>
              </a:rPr>
              <a:t>.</a:t>
            </a:r>
            <a:endParaRPr lang="en-US"/>
          </a:p>
          <a:p>
            <a:pPr marL="0" indent="0" algn="just">
              <a:spcBef>
                <a:spcPts val="0"/>
              </a:spcBef>
              <a:buNone/>
            </a:pPr>
            <a:endParaRPr lang="en-US" sz="1600">
              <a:latin typeface="Times New Roman"/>
              <a:cs typeface="Times New Roman"/>
            </a:endParaRPr>
          </a:p>
          <a:p>
            <a:pPr marL="0" indent="0" algn="just">
              <a:buNone/>
            </a:pPr>
            <a:endParaRPr lang="en-US" sz="1600"/>
          </a:p>
        </p:txBody>
      </p:sp>
      <p:cxnSp>
        <p:nvCxnSpPr>
          <p:cNvPr id="27" name="Straight Connector 26">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3" descr="Completed Tasks&quot; Images – Browse 245 Stock Photos, Vectors, and Video |  Adobe Stock">
            <a:extLst>
              <a:ext uri="{FF2B5EF4-FFF2-40B4-BE49-F238E27FC236}">
                <a16:creationId xmlns:a16="http://schemas.microsoft.com/office/drawing/2014/main" id="{0B5B651A-247F-2B8B-C232-E1299B80EC78}"/>
              </a:ext>
            </a:extLst>
          </p:cNvPr>
          <p:cNvPicPr>
            <a:picLocks noChangeAspect="1"/>
          </p:cNvPicPr>
          <p:nvPr/>
        </p:nvPicPr>
        <p:blipFill rotWithShape="1">
          <a:blip r:embed="rId2"/>
          <a:srcRect l="6735"/>
          <a:stretch/>
        </p:blipFill>
        <p:spPr>
          <a:xfrm>
            <a:off x="7155179" y="2781348"/>
            <a:ext cx="4375829" cy="3518867"/>
          </a:xfrm>
          <a:prstGeom prst="rect">
            <a:avLst/>
          </a:prstGeom>
        </p:spPr>
      </p:pic>
    </p:spTree>
    <p:extLst>
      <p:ext uri="{BB962C8B-B14F-4D97-AF65-F5344CB8AC3E}">
        <p14:creationId xmlns:p14="http://schemas.microsoft.com/office/powerpoint/2010/main" val="278426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B69D8F9D-3E37-0946-9890-02C26FF4C715}"/>
              </a:ext>
            </a:extLst>
          </p:cNvPr>
          <p:cNvPicPr>
            <a:picLocks noChangeAspect="1"/>
          </p:cNvPicPr>
          <p:nvPr/>
        </p:nvPicPr>
        <p:blipFill rotWithShape="1">
          <a:blip r:embed="rId2"/>
          <a:srcRect r="23845" b="1"/>
          <a:stretch/>
        </p:blipFill>
        <p:spPr>
          <a:xfrm>
            <a:off x="6515100" y="10"/>
            <a:ext cx="5676900" cy="6857990"/>
          </a:xfrm>
          <a:prstGeom prst="rect">
            <a:avLst/>
          </a:prstGeom>
        </p:spPr>
      </p:pic>
      <p:sp>
        <p:nvSpPr>
          <p:cNvPr id="2" name="Title 1">
            <a:extLst>
              <a:ext uri="{FF2B5EF4-FFF2-40B4-BE49-F238E27FC236}">
                <a16:creationId xmlns:a16="http://schemas.microsoft.com/office/drawing/2014/main" id="{F33CBDF8-5071-C663-91B3-F1A9D00F299A}"/>
              </a:ext>
            </a:extLst>
          </p:cNvPr>
          <p:cNvSpPr>
            <a:spLocks noGrp="1"/>
          </p:cNvSpPr>
          <p:nvPr>
            <p:ph type="title"/>
          </p:nvPr>
        </p:nvSpPr>
        <p:spPr>
          <a:xfrm>
            <a:off x="640080" y="1371600"/>
            <a:ext cx="4670661" cy="573221"/>
          </a:xfrm>
        </p:spPr>
        <p:txBody>
          <a:bodyPr vert="horz" lIns="91440" tIns="45720" rIns="91440" bIns="45720" rtlCol="0" anchor="t">
            <a:normAutofit/>
          </a:bodyPr>
          <a:lstStyle/>
          <a:p>
            <a:r>
              <a:rPr lang="en-US" sz="3000" b="1" kern="1200">
                <a:latin typeface="Times New Roman"/>
                <a:cs typeface="Times New Roman"/>
              </a:rPr>
              <a:t>Results</a:t>
            </a:r>
          </a:p>
        </p:txBody>
      </p:sp>
      <p:cxnSp>
        <p:nvCxnSpPr>
          <p:cNvPr id="29" name="Straight Connector 28">
            <a:extLst>
              <a:ext uri="{FF2B5EF4-FFF2-40B4-BE49-F238E27FC236}">
                <a16:creationId xmlns:a16="http://schemas.microsoft.com/office/drawing/2014/main" id="{D132AEA7-A24A-45A9-BF8F-D0AFF34DF6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05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4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44010D-C55D-57D6-5F64-F9E9C8767871}"/>
              </a:ext>
            </a:extLst>
          </p:cNvPr>
          <p:cNvSpPr>
            <a:spLocks noGrp="1"/>
          </p:cNvSpPr>
          <p:nvPr>
            <p:ph type="title"/>
          </p:nvPr>
        </p:nvSpPr>
        <p:spPr>
          <a:xfrm>
            <a:off x="640080" y="1371600"/>
            <a:ext cx="10890928" cy="971550"/>
          </a:xfrm>
        </p:spPr>
        <p:txBody>
          <a:bodyPr vert="horz" lIns="91440" tIns="45720" rIns="91440" bIns="45720" rtlCol="0" anchor="ctr">
            <a:normAutofit/>
          </a:bodyPr>
          <a:lstStyle/>
          <a:p>
            <a:pPr>
              <a:lnSpc>
                <a:spcPct val="90000"/>
              </a:lnSpc>
            </a:pPr>
            <a:r>
              <a:rPr lang="en-US" sz="3000">
                <a:latin typeface="Times New Roman"/>
                <a:cs typeface="Times New Roman"/>
              </a:rPr>
              <a:t>TASK 3:</a:t>
            </a:r>
            <a:r>
              <a:rPr lang="en-US" sz="3000" b="0">
                <a:latin typeface="Times New Roman"/>
                <a:cs typeface="Times New Roman"/>
              </a:rPr>
              <a:t> </a:t>
            </a:r>
            <a:r>
              <a:rPr lang="en-US" sz="3000" b="0" err="1">
                <a:latin typeface="Times New Roman"/>
                <a:cs typeface="Times New Roman"/>
              </a:rPr>
              <a:t>Apriori</a:t>
            </a:r>
            <a:r>
              <a:rPr lang="en-US" sz="3000" b="0">
                <a:latin typeface="Times New Roman"/>
                <a:cs typeface="Times New Roman"/>
              </a:rPr>
              <a:t> Algorithm Implementation Without Packages for Various `</a:t>
            </a:r>
            <a:r>
              <a:rPr lang="en-US" sz="3000" b="0" err="1">
                <a:latin typeface="Times New Roman"/>
                <a:cs typeface="Times New Roman"/>
              </a:rPr>
              <a:t>min_support</a:t>
            </a:r>
            <a:r>
              <a:rPr lang="en-US" sz="3000" b="0">
                <a:latin typeface="Times New Roman"/>
                <a:cs typeface="Times New Roman"/>
              </a:rPr>
              <a:t>` Values</a:t>
            </a:r>
          </a:p>
          <a:p>
            <a:pPr>
              <a:lnSpc>
                <a:spcPct val="90000"/>
              </a:lnSpc>
            </a:pPr>
            <a:endParaRPr lang="en-US" sz="3100"/>
          </a:p>
        </p:txBody>
      </p:sp>
      <p:sp>
        <p:nvSpPr>
          <p:cNvPr id="3" name="Content Placeholder 2">
            <a:extLst>
              <a:ext uri="{FF2B5EF4-FFF2-40B4-BE49-F238E27FC236}">
                <a16:creationId xmlns:a16="http://schemas.microsoft.com/office/drawing/2014/main" id="{67DAA586-2E11-DB5B-72A0-B341A58DE2A3}"/>
              </a:ext>
            </a:extLst>
          </p:cNvPr>
          <p:cNvSpPr>
            <a:spLocks noGrp="1"/>
          </p:cNvSpPr>
          <p:nvPr>
            <p:ph idx="1"/>
          </p:nvPr>
        </p:nvSpPr>
        <p:spPr>
          <a:xfrm>
            <a:off x="6871063" y="2537460"/>
            <a:ext cx="4659945" cy="3760459"/>
          </a:xfrm>
        </p:spPr>
        <p:txBody>
          <a:bodyPr vert="horz" lIns="91440" tIns="45720" rIns="91440" bIns="45720" rtlCol="0" anchor="ctr">
            <a:normAutofit/>
          </a:bodyPr>
          <a:lstStyle/>
          <a:p>
            <a:pPr marL="0" indent="0" algn="ctr">
              <a:buNone/>
            </a:pPr>
            <a:r>
              <a:rPr lang="en-US" sz="1600" dirty="0">
                <a:latin typeface="Times New Roman"/>
                <a:cs typeface="Times New Roman"/>
              </a:rPr>
              <a:t>In this section, we will implement the </a:t>
            </a:r>
            <a:r>
              <a:rPr lang="en-US" sz="1600" dirty="0" err="1">
                <a:latin typeface="Times New Roman"/>
                <a:cs typeface="Times New Roman"/>
              </a:rPr>
              <a:t>Apriori</a:t>
            </a:r>
            <a:r>
              <a:rPr lang="en-US" sz="1600" dirty="0">
                <a:latin typeface="Times New Roman"/>
                <a:cs typeface="Times New Roman"/>
              </a:rPr>
              <a:t> algorithm without using any packages. We will use three different `</a:t>
            </a:r>
            <a:r>
              <a:rPr lang="en-US" sz="1600" dirty="0" err="1">
                <a:latin typeface="Times New Roman"/>
                <a:cs typeface="Times New Roman"/>
              </a:rPr>
              <a:t>min_support</a:t>
            </a:r>
            <a:r>
              <a:rPr lang="en-US" sz="1600" dirty="0">
                <a:latin typeface="Times New Roman"/>
                <a:cs typeface="Times New Roman"/>
              </a:rPr>
              <a:t>` values: 0.0003, 0.0006, and 0.0009 on `Music.txt`.</a:t>
            </a:r>
            <a:endParaRPr lang="en-US" dirty="0"/>
          </a:p>
          <a:p>
            <a:pPr marL="0" indent="0" algn="ctr">
              <a:buNone/>
            </a:pPr>
            <a:endParaRPr lang="en-US" sz="1600" dirty="0">
              <a:latin typeface="Times New Roman"/>
              <a:cs typeface="Times New Roman"/>
            </a:endParaRPr>
          </a:p>
          <a:p>
            <a:pPr marL="0" indent="0" algn="ctr">
              <a:buNone/>
            </a:pPr>
            <a:endParaRPr lang="en-US" sz="1600" dirty="0"/>
          </a:p>
        </p:txBody>
      </p:sp>
      <p:cxnSp>
        <p:nvCxnSpPr>
          <p:cNvPr id="17" name="Straight Connector 16">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3" descr="Can 'Task' Be Used as a Verb? | Merriam-Webster">
            <a:extLst>
              <a:ext uri="{FF2B5EF4-FFF2-40B4-BE49-F238E27FC236}">
                <a16:creationId xmlns:a16="http://schemas.microsoft.com/office/drawing/2014/main" id="{491A0FB4-5342-3B9F-8E57-499E5EA49F4B}"/>
              </a:ext>
            </a:extLst>
          </p:cNvPr>
          <p:cNvPicPr>
            <a:picLocks noChangeAspect="1"/>
          </p:cNvPicPr>
          <p:nvPr/>
        </p:nvPicPr>
        <p:blipFill>
          <a:blip r:embed="rId2"/>
          <a:stretch>
            <a:fillRect/>
          </a:stretch>
        </p:blipFill>
        <p:spPr>
          <a:xfrm>
            <a:off x="713232" y="2537460"/>
            <a:ext cx="5013945" cy="3760459"/>
          </a:xfrm>
          <a:prstGeom prst="rect">
            <a:avLst/>
          </a:prstGeom>
        </p:spPr>
      </p:pic>
    </p:spTree>
    <p:extLst>
      <p:ext uri="{BB962C8B-B14F-4D97-AF65-F5344CB8AC3E}">
        <p14:creationId xmlns:p14="http://schemas.microsoft.com/office/powerpoint/2010/main" val="3557241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55" name="Rectangle 5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46242-6A0F-9526-F132-452FB8D8DC1E}"/>
              </a:ext>
            </a:extLst>
          </p:cNvPr>
          <p:cNvSpPr>
            <a:spLocks noGrp="1"/>
          </p:cNvSpPr>
          <p:nvPr>
            <p:ph type="title"/>
          </p:nvPr>
        </p:nvSpPr>
        <p:spPr>
          <a:xfrm>
            <a:off x="8103191" y="1371600"/>
            <a:ext cx="3445342" cy="868066"/>
          </a:xfrm>
        </p:spPr>
        <p:txBody>
          <a:bodyPr vert="horz" lIns="91440" tIns="45720" rIns="91440" bIns="45720" rtlCol="0" anchor="t">
            <a:normAutofit/>
          </a:bodyPr>
          <a:lstStyle/>
          <a:p>
            <a:r>
              <a:rPr lang="en-US" sz="3000">
                <a:latin typeface="Times New Roman"/>
                <a:cs typeface="Times New Roman"/>
              </a:rPr>
              <a:t>Results</a:t>
            </a:r>
          </a:p>
        </p:txBody>
      </p:sp>
      <p:pic>
        <p:nvPicPr>
          <p:cNvPr id="4" name="Content Placeholder 3" descr="A screenshot of a computer&#10;&#10;Description automatically generated">
            <a:extLst>
              <a:ext uri="{FF2B5EF4-FFF2-40B4-BE49-F238E27FC236}">
                <a16:creationId xmlns:a16="http://schemas.microsoft.com/office/drawing/2014/main" id="{B867090C-BC34-29E7-714F-045B02560687}"/>
              </a:ext>
            </a:extLst>
          </p:cNvPr>
          <p:cNvPicPr>
            <a:picLocks noChangeAspect="1"/>
          </p:cNvPicPr>
          <p:nvPr/>
        </p:nvPicPr>
        <p:blipFill rotWithShape="1">
          <a:blip r:embed="rId2"/>
          <a:srcRect r="121" b="2"/>
          <a:stretch/>
        </p:blipFill>
        <p:spPr>
          <a:xfrm>
            <a:off x="1721257" y="1031001"/>
            <a:ext cx="5978543" cy="4908246"/>
          </a:xfrm>
          <a:prstGeom prst="rect">
            <a:avLst/>
          </a:prstGeom>
        </p:spPr>
      </p:pic>
      <p:cxnSp>
        <p:nvCxnSpPr>
          <p:cNvPr id="56" name="Straight Connector 55">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116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313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C0A6EB-57E3-453E-A7F8-95278F8A926F}"/>
              </a:ext>
            </a:extLst>
          </p:cNvPr>
          <p:cNvSpPr>
            <a:spLocks noGrp="1"/>
          </p:cNvSpPr>
          <p:nvPr>
            <p:ph type="title"/>
          </p:nvPr>
        </p:nvSpPr>
        <p:spPr>
          <a:xfrm>
            <a:off x="640080" y="1371600"/>
            <a:ext cx="8717210" cy="1097280"/>
          </a:xfrm>
        </p:spPr>
        <p:txBody>
          <a:bodyPr vert="horz" lIns="91440" tIns="45720" rIns="91440" bIns="45720" rtlCol="0" anchor="ctr">
            <a:normAutofit/>
          </a:bodyPr>
          <a:lstStyle/>
          <a:p>
            <a:pPr>
              <a:lnSpc>
                <a:spcPct val="90000"/>
              </a:lnSpc>
            </a:pPr>
            <a:r>
              <a:rPr lang="en-US" sz="3000">
                <a:latin typeface="Times New Roman"/>
                <a:cs typeface="Times New Roman"/>
              </a:rPr>
              <a:t>Task 4:</a:t>
            </a:r>
            <a:r>
              <a:rPr lang="en-US" sz="3000" b="0">
                <a:latin typeface="Times New Roman"/>
                <a:cs typeface="Times New Roman"/>
              </a:rPr>
              <a:t> </a:t>
            </a:r>
            <a:r>
              <a:rPr lang="en-US" sz="3000" b="0" err="1">
                <a:latin typeface="Times New Roman"/>
                <a:cs typeface="Times New Roman"/>
              </a:rPr>
              <a:t>Apriori</a:t>
            </a:r>
            <a:r>
              <a:rPr lang="en-US" sz="3000" b="0">
                <a:latin typeface="Times New Roman"/>
                <a:cs typeface="Times New Roman"/>
              </a:rPr>
              <a:t> Algorithm Implementation in R</a:t>
            </a:r>
          </a:p>
          <a:p>
            <a:pPr>
              <a:lnSpc>
                <a:spcPct val="90000"/>
              </a:lnSpc>
            </a:pPr>
            <a:endParaRPr lang="en-US" sz="3400"/>
          </a:p>
        </p:txBody>
      </p:sp>
      <p:sp>
        <p:nvSpPr>
          <p:cNvPr id="3" name="Content Placeholder 2">
            <a:extLst>
              <a:ext uri="{FF2B5EF4-FFF2-40B4-BE49-F238E27FC236}">
                <a16:creationId xmlns:a16="http://schemas.microsoft.com/office/drawing/2014/main" id="{5BB47DA6-824E-7702-D6A0-2C55D76A2D83}"/>
              </a:ext>
            </a:extLst>
          </p:cNvPr>
          <p:cNvSpPr>
            <a:spLocks noGrp="1"/>
          </p:cNvSpPr>
          <p:nvPr>
            <p:ph idx="1"/>
          </p:nvPr>
        </p:nvSpPr>
        <p:spPr>
          <a:xfrm>
            <a:off x="640080" y="2633236"/>
            <a:ext cx="5737860" cy="3666980"/>
          </a:xfrm>
        </p:spPr>
        <p:txBody>
          <a:bodyPr vert="horz" lIns="91440" tIns="45720" rIns="91440" bIns="45720" rtlCol="0" anchor="ctr">
            <a:normAutofit/>
          </a:bodyPr>
          <a:lstStyle/>
          <a:p>
            <a:pPr algn="just">
              <a:buNone/>
            </a:pPr>
            <a:r>
              <a:rPr lang="en-US" sz="1600" dirty="0">
                <a:latin typeface="Times New Roman"/>
                <a:cs typeface="Times New Roman"/>
              </a:rPr>
              <a:t>In this section, we will implement the </a:t>
            </a:r>
            <a:r>
              <a:rPr lang="en-US" sz="1600" dirty="0" err="1">
                <a:latin typeface="Times New Roman"/>
                <a:cs typeface="Times New Roman"/>
              </a:rPr>
              <a:t>Apriori</a:t>
            </a:r>
            <a:r>
              <a:rPr lang="en-US" sz="1600" dirty="0">
                <a:latin typeface="Times New Roman"/>
                <a:cs typeface="Times New Roman"/>
              </a:rPr>
              <a:t> algorithm in R with a `</a:t>
            </a:r>
            <a:r>
              <a:rPr lang="en-US" sz="1600" dirty="0" err="1">
                <a:latin typeface="Times New Roman"/>
                <a:cs typeface="Times New Roman"/>
              </a:rPr>
              <a:t>min_support</a:t>
            </a:r>
            <a:r>
              <a:rPr lang="en-US" sz="1600" dirty="0">
                <a:latin typeface="Times New Roman"/>
                <a:cs typeface="Times New Roman"/>
              </a:rPr>
              <a:t>` of 0.05 on `Data.txt`.</a:t>
            </a:r>
            <a:endParaRPr lang="en-US"/>
          </a:p>
          <a:p>
            <a:pPr marL="0" indent="0" algn="just">
              <a:buNone/>
            </a:pPr>
            <a:br>
              <a:rPr lang="en-US" sz="1600" dirty="0">
                <a:latin typeface="Times New Roman"/>
              </a:rPr>
            </a:br>
            <a:r>
              <a:rPr lang="en-US" sz="1600" dirty="0">
                <a:latin typeface="Times New Roman"/>
                <a:cs typeface="Times New Roman"/>
              </a:rPr>
              <a:t>We utilize the </a:t>
            </a:r>
            <a:r>
              <a:rPr lang="en-US" sz="1600" dirty="0" err="1">
                <a:latin typeface="Times New Roman"/>
                <a:cs typeface="Times New Roman"/>
              </a:rPr>
              <a:t>arules</a:t>
            </a:r>
            <a:r>
              <a:rPr lang="en-US" sz="1600" dirty="0">
                <a:latin typeface="Times New Roman"/>
                <a:cs typeface="Times New Roman"/>
              </a:rPr>
              <a:t> package library for implementation of </a:t>
            </a:r>
            <a:r>
              <a:rPr lang="en-US" sz="1600" dirty="0" err="1">
                <a:latin typeface="Times New Roman"/>
                <a:cs typeface="Times New Roman"/>
              </a:rPr>
              <a:t>apriori</a:t>
            </a:r>
            <a:r>
              <a:rPr lang="en-US" sz="1600" dirty="0">
                <a:latin typeface="Times New Roman"/>
                <a:cs typeface="Times New Roman"/>
              </a:rPr>
              <a:t> in R.</a:t>
            </a:r>
          </a:p>
          <a:p>
            <a:pPr marL="0" indent="0" algn="just">
              <a:buNone/>
            </a:pPr>
            <a:endParaRPr lang="en-US" sz="1600">
              <a:latin typeface="Times New Roman"/>
              <a:cs typeface="Times New Roman"/>
            </a:endParaRPr>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3" descr="Task Initiation - LD@school">
            <a:extLst>
              <a:ext uri="{FF2B5EF4-FFF2-40B4-BE49-F238E27FC236}">
                <a16:creationId xmlns:a16="http://schemas.microsoft.com/office/drawing/2014/main" id="{49146055-0FA8-E316-C693-8C8335A65CBC}"/>
              </a:ext>
            </a:extLst>
          </p:cNvPr>
          <p:cNvPicPr>
            <a:picLocks noChangeAspect="1"/>
          </p:cNvPicPr>
          <p:nvPr/>
        </p:nvPicPr>
        <p:blipFill>
          <a:blip r:embed="rId2"/>
          <a:stretch>
            <a:fillRect/>
          </a:stretch>
        </p:blipFill>
        <p:spPr>
          <a:xfrm>
            <a:off x="7155179" y="2547942"/>
            <a:ext cx="4375829" cy="3752273"/>
          </a:xfrm>
          <a:prstGeom prst="rect">
            <a:avLst/>
          </a:prstGeom>
        </p:spPr>
      </p:pic>
    </p:spTree>
    <p:extLst>
      <p:ext uri="{BB962C8B-B14F-4D97-AF65-F5344CB8AC3E}">
        <p14:creationId xmlns:p14="http://schemas.microsoft.com/office/powerpoint/2010/main" val="1082927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Description automatically generated">
            <a:extLst>
              <a:ext uri="{FF2B5EF4-FFF2-40B4-BE49-F238E27FC236}">
                <a16:creationId xmlns:a16="http://schemas.microsoft.com/office/drawing/2014/main" id="{D78B0455-8383-29C9-B6E4-10605A2DD861}"/>
              </a:ext>
            </a:extLst>
          </p:cNvPr>
          <p:cNvPicPr>
            <a:picLocks noChangeAspect="1"/>
          </p:cNvPicPr>
          <p:nvPr/>
        </p:nvPicPr>
        <p:blipFill rotWithShape="1">
          <a:blip r:embed="rId2"/>
          <a:srcRect t="13322" r="-1" b="-1"/>
          <a:stretch/>
        </p:blipFill>
        <p:spPr>
          <a:xfrm>
            <a:off x="6515100" y="10"/>
            <a:ext cx="5676900" cy="6857990"/>
          </a:xfrm>
          <a:prstGeom prst="rect">
            <a:avLst/>
          </a:prstGeom>
        </p:spPr>
      </p:pic>
      <p:sp>
        <p:nvSpPr>
          <p:cNvPr id="2" name="Title 1">
            <a:extLst>
              <a:ext uri="{FF2B5EF4-FFF2-40B4-BE49-F238E27FC236}">
                <a16:creationId xmlns:a16="http://schemas.microsoft.com/office/drawing/2014/main" id="{CD5201B1-123E-0D07-DAD2-2C31FDACF7E6}"/>
              </a:ext>
            </a:extLst>
          </p:cNvPr>
          <p:cNvSpPr>
            <a:spLocks noGrp="1"/>
          </p:cNvSpPr>
          <p:nvPr>
            <p:ph type="title"/>
          </p:nvPr>
        </p:nvSpPr>
        <p:spPr>
          <a:xfrm>
            <a:off x="640080" y="1371600"/>
            <a:ext cx="4670661" cy="1115545"/>
          </a:xfrm>
        </p:spPr>
        <p:txBody>
          <a:bodyPr vert="horz" lIns="91440" tIns="45720" rIns="91440" bIns="45720" rtlCol="0" anchor="t">
            <a:normAutofit/>
          </a:bodyPr>
          <a:lstStyle/>
          <a:p>
            <a:r>
              <a:rPr lang="en-US" sz="3000" b="1" kern="1200">
                <a:latin typeface="Times New Roman"/>
                <a:cs typeface="Times New Roman"/>
              </a:rPr>
              <a:t>Results</a:t>
            </a:r>
          </a:p>
        </p:txBody>
      </p:sp>
      <p:cxnSp>
        <p:nvCxnSpPr>
          <p:cNvPr id="17" name="Straight Connector 16">
            <a:extLst>
              <a:ext uri="{FF2B5EF4-FFF2-40B4-BE49-F238E27FC236}">
                <a16:creationId xmlns:a16="http://schemas.microsoft.com/office/drawing/2014/main" id="{D132AEA7-A24A-45A9-BF8F-D0AFF34DF6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05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306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9F3E0F-C434-06C4-403F-244CEF1CDD24}"/>
              </a:ext>
            </a:extLst>
          </p:cNvPr>
          <p:cNvSpPr>
            <a:spLocks noGrp="1"/>
          </p:cNvSpPr>
          <p:nvPr>
            <p:ph type="title"/>
          </p:nvPr>
        </p:nvSpPr>
        <p:spPr>
          <a:xfrm>
            <a:off x="640080" y="914399"/>
            <a:ext cx="10847494" cy="1171069"/>
          </a:xfrm>
        </p:spPr>
        <p:txBody>
          <a:bodyPr vert="horz" lIns="91440" tIns="45720" rIns="91440" bIns="45720" rtlCol="0" anchor="ctr">
            <a:normAutofit/>
          </a:bodyPr>
          <a:lstStyle/>
          <a:p>
            <a:pPr algn="ctr">
              <a:lnSpc>
                <a:spcPct val="90000"/>
              </a:lnSpc>
            </a:pPr>
            <a:r>
              <a:rPr lang="en-US" sz="3000" dirty="0">
                <a:latin typeface="Times New Roman"/>
                <a:cs typeface="Times New Roman"/>
              </a:rPr>
              <a:t>Bonus 5: Mechanisms to Further Improve the Performance of the Original </a:t>
            </a:r>
            <a:r>
              <a:rPr lang="en-US" sz="3000" dirty="0" err="1">
                <a:latin typeface="Times New Roman"/>
                <a:cs typeface="Times New Roman"/>
              </a:rPr>
              <a:t>Apriori</a:t>
            </a:r>
            <a:r>
              <a:rPr lang="en-US" sz="3000" dirty="0">
                <a:latin typeface="Times New Roman"/>
                <a:cs typeface="Times New Roman"/>
              </a:rPr>
              <a:t> Algorithm (FP-Growth)</a:t>
            </a:r>
            <a:endParaRPr lang="en-US" dirty="0"/>
          </a:p>
          <a:p>
            <a:pPr>
              <a:lnSpc>
                <a:spcPct val="90000"/>
              </a:lnSpc>
            </a:pPr>
            <a:endParaRPr lang="en-US" sz="3100"/>
          </a:p>
        </p:txBody>
      </p:sp>
      <p:sp>
        <p:nvSpPr>
          <p:cNvPr id="3" name="Content Placeholder 2">
            <a:extLst>
              <a:ext uri="{FF2B5EF4-FFF2-40B4-BE49-F238E27FC236}">
                <a16:creationId xmlns:a16="http://schemas.microsoft.com/office/drawing/2014/main" id="{D9741E45-B4CE-01A4-44ED-8932BF831098}"/>
              </a:ext>
            </a:extLst>
          </p:cNvPr>
          <p:cNvSpPr>
            <a:spLocks noGrp="1"/>
          </p:cNvSpPr>
          <p:nvPr>
            <p:ph idx="1"/>
          </p:nvPr>
        </p:nvSpPr>
        <p:spPr>
          <a:xfrm>
            <a:off x="6915150" y="2256287"/>
            <a:ext cx="4563618" cy="3760459"/>
          </a:xfrm>
        </p:spPr>
        <p:txBody>
          <a:bodyPr vert="horz" lIns="91440" tIns="45720" rIns="91440" bIns="45720" rtlCol="0" anchor="ctr">
            <a:normAutofit/>
          </a:bodyPr>
          <a:lstStyle/>
          <a:p>
            <a:pPr algn="just">
              <a:lnSpc>
                <a:spcPct val="110000"/>
              </a:lnSpc>
              <a:buNone/>
            </a:pPr>
            <a:r>
              <a:rPr lang="en-US" sz="1600">
                <a:latin typeface="Times New Roman"/>
                <a:cs typeface="Times New Roman"/>
              </a:rPr>
              <a:t>In this section, we will explore mechanisms to</a:t>
            </a:r>
            <a:endParaRPr lang="en-US">
              <a:latin typeface="Grandview Display"/>
              <a:cs typeface="Times New Roman"/>
            </a:endParaRPr>
          </a:p>
          <a:p>
            <a:pPr algn="just">
              <a:lnSpc>
                <a:spcPct val="110000"/>
              </a:lnSpc>
              <a:buNone/>
            </a:pPr>
            <a:r>
              <a:rPr lang="en-US" sz="1600">
                <a:latin typeface="Times New Roman"/>
                <a:cs typeface="Times New Roman"/>
              </a:rPr>
              <a:t>improve the performance of the original </a:t>
            </a:r>
            <a:r>
              <a:rPr lang="en-US" sz="1600" err="1">
                <a:latin typeface="Times New Roman"/>
                <a:cs typeface="Times New Roman"/>
              </a:rPr>
              <a:t>Apriori</a:t>
            </a:r>
            <a:endParaRPr lang="en-US" err="1">
              <a:latin typeface="Grandview Display"/>
              <a:cs typeface="Times New Roman"/>
            </a:endParaRPr>
          </a:p>
          <a:p>
            <a:pPr algn="just">
              <a:lnSpc>
                <a:spcPct val="110000"/>
              </a:lnSpc>
              <a:buNone/>
            </a:pPr>
            <a:r>
              <a:rPr lang="en-US" sz="1600">
                <a:latin typeface="Times New Roman"/>
                <a:cs typeface="Times New Roman"/>
              </a:rPr>
              <a:t>algorithm. The </a:t>
            </a:r>
            <a:r>
              <a:rPr lang="en-US" sz="1600" err="1">
                <a:latin typeface="Times New Roman"/>
                <a:cs typeface="Times New Roman"/>
              </a:rPr>
              <a:t>Apriori</a:t>
            </a:r>
            <a:r>
              <a:rPr lang="en-US" sz="1600">
                <a:latin typeface="Times New Roman"/>
                <a:cs typeface="Times New Roman"/>
              </a:rPr>
              <a:t> algorithm, while fundamental,</a:t>
            </a:r>
            <a:endParaRPr lang="en-US">
              <a:latin typeface="Grandview Display"/>
              <a:cs typeface="Times New Roman"/>
            </a:endParaRPr>
          </a:p>
          <a:p>
            <a:pPr algn="just">
              <a:lnSpc>
                <a:spcPct val="110000"/>
              </a:lnSpc>
              <a:buNone/>
            </a:pPr>
            <a:r>
              <a:rPr lang="en-US" sz="1600">
                <a:latin typeface="Times New Roman"/>
                <a:cs typeface="Times New Roman"/>
              </a:rPr>
              <a:t>can be inefficient for large datasets due to the need</a:t>
            </a:r>
            <a:endParaRPr lang="en-US">
              <a:latin typeface="Grandview Display"/>
              <a:cs typeface="Times New Roman"/>
            </a:endParaRPr>
          </a:p>
          <a:p>
            <a:pPr algn="just">
              <a:lnSpc>
                <a:spcPct val="110000"/>
              </a:lnSpc>
              <a:buNone/>
            </a:pPr>
            <a:r>
              <a:rPr lang="en-US" sz="1600">
                <a:latin typeface="Times New Roman"/>
                <a:cs typeface="Times New Roman"/>
              </a:rPr>
              <a:t>for multiple database scans and the generation of</a:t>
            </a:r>
            <a:endParaRPr lang="en-US">
              <a:latin typeface="Grandview Display"/>
              <a:cs typeface="Times New Roman"/>
            </a:endParaRPr>
          </a:p>
          <a:p>
            <a:pPr algn="just">
              <a:lnSpc>
                <a:spcPct val="110000"/>
              </a:lnSpc>
              <a:buNone/>
            </a:pPr>
            <a:r>
              <a:rPr lang="en-US" sz="1600">
                <a:latin typeface="Times New Roman"/>
                <a:cs typeface="Times New Roman"/>
              </a:rPr>
              <a:t>candidate </a:t>
            </a:r>
            <a:r>
              <a:rPr lang="en-US" sz="1600" err="1">
                <a:latin typeface="Times New Roman"/>
                <a:cs typeface="Times New Roman"/>
              </a:rPr>
              <a:t>itemsets</a:t>
            </a:r>
            <a:r>
              <a:rPr lang="en-US" sz="1600">
                <a:latin typeface="Times New Roman"/>
                <a:cs typeface="Times New Roman"/>
              </a:rPr>
              <a:t>. To address these inefficiencies,</a:t>
            </a:r>
            <a:endParaRPr lang="en-US">
              <a:latin typeface="Grandview Display"/>
              <a:cs typeface="Times New Roman"/>
            </a:endParaRPr>
          </a:p>
          <a:p>
            <a:pPr algn="just">
              <a:lnSpc>
                <a:spcPct val="110000"/>
              </a:lnSpc>
              <a:buNone/>
            </a:pPr>
            <a:r>
              <a:rPr lang="en-US" sz="1600">
                <a:latin typeface="Times New Roman"/>
                <a:cs typeface="Times New Roman"/>
              </a:rPr>
              <a:t>we will implement the FP-Growth algorithm, which</a:t>
            </a:r>
            <a:endParaRPr lang="en-US">
              <a:latin typeface="Grandview Display"/>
              <a:cs typeface="Times New Roman"/>
            </a:endParaRPr>
          </a:p>
          <a:p>
            <a:pPr algn="just">
              <a:lnSpc>
                <a:spcPct val="110000"/>
              </a:lnSpc>
              <a:buNone/>
            </a:pPr>
            <a:r>
              <a:rPr lang="en-US" sz="1600">
                <a:latin typeface="Times New Roman"/>
                <a:cs typeface="Times New Roman"/>
              </a:rPr>
              <a:t>is known for its efficiency in finding frequent</a:t>
            </a:r>
            <a:endParaRPr lang="en-US">
              <a:latin typeface="Grandview Display"/>
              <a:cs typeface="Times New Roman"/>
            </a:endParaRPr>
          </a:p>
          <a:p>
            <a:pPr algn="just">
              <a:lnSpc>
                <a:spcPct val="110000"/>
              </a:lnSpc>
              <a:buNone/>
            </a:pPr>
            <a:r>
              <a:rPr lang="en-US" sz="1600" err="1">
                <a:latin typeface="Times New Roman"/>
                <a:cs typeface="Times New Roman"/>
              </a:rPr>
              <a:t>itemsets</a:t>
            </a:r>
            <a:r>
              <a:rPr lang="en-US" sz="1600">
                <a:latin typeface="Times New Roman"/>
                <a:cs typeface="Times New Roman"/>
              </a:rPr>
              <a:t>.</a:t>
            </a:r>
            <a:endParaRPr lang="en-US">
              <a:cs typeface="Times New Roman"/>
            </a:endParaRPr>
          </a:p>
          <a:p>
            <a:pPr marL="0" indent="0" algn="just">
              <a:lnSpc>
                <a:spcPct val="110000"/>
              </a:lnSpc>
              <a:buNone/>
            </a:pPr>
            <a:endParaRPr lang="en-US" sz="1600">
              <a:latin typeface="Times New Roman"/>
              <a:cs typeface="Times New Roman"/>
            </a:endParaRPr>
          </a:p>
        </p:txBody>
      </p:sp>
      <p:pic>
        <p:nvPicPr>
          <p:cNvPr id="4" name="Picture 3" descr="45,800+ Bonus Pay Stock Photos, Pictures &amp; Royalty-Free Images - iStock |  Bonus money, Paycheck, Human resources">
            <a:extLst>
              <a:ext uri="{FF2B5EF4-FFF2-40B4-BE49-F238E27FC236}">
                <a16:creationId xmlns:a16="http://schemas.microsoft.com/office/drawing/2014/main" id="{3911EB83-F299-78DF-0EA6-562E3E793B57}"/>
              </a:ext>
            </a:extLst>
          </p:cNvPr>
          <p:cNvPicPr>
            <a:picLocks noChangeAspect="1"/>
          </p:cNvPicPr>
          <p:nvPr/>
        </p:nvPicPr>
        <p:blipFill>
          <a:blip r:embed="rId2"/>
          <a:stretch>
            <a:fillRect/>
          </a:stretch>
        </p:blipFill>
        <p:spPr>
          <a:xfrm>
            <a:off x="713232" y="2260697"/>
            <a:ext cx="5648193" cy="3756048"/>
          </a:xfrm>
          <a:prstGeom prst="rect">
            <a:avLst/>
          </a:prstGeom>
        </p:spPr>
      </p:pic>
      <p:cxnSp>
        <p:nvCxnSpPr>
          <p:cNvPr id="14" name="Straight Connector 13">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840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FD2D95EF-CCD9-DDE5-CFE5-634531C0E478}"/>
              </a:ext>
            </a:extLst>
          </p:cNvPr>
          <p:cNvPicPr>
            <a:picLocks noChangeAspect="1"/>
          </p:cNvPicPr>
          <p:nvPr/>
        </p:nvPicPr>
        <p:blipFill rotWithShape="1">
          <a:blip r:embed="rId2"/>
          <a:srcRect r="22178" b="-1"/>
          <a:stretch/>
        </p:blipFill>
        <p:spPr>
          <a:xfrm>
            <a:off x="20" y="10"/>
            <a:ext cx="6931132" cy="6857990"/>
          </a:xfrm>
          <a:prstGeom prst="rect">
            <a:avLst/>
          </a:prstGeom>
        </p:spPr>
      </p:pic>
      <p:sp>
        <p:nvSpPr>
          <p:cNvPr id="2" name="Title 1">
            <a:extLst>
              <a:ext uri="{FF2B5EF4-FFF2-40B4-BE49-F238E27FC236}">
                <a16:creationId xmlns:a16="http://schemas.microsoft.com/office/drawing/2014/main" id="{CA7B73B9-56E2-E8A4-CCDB-964D840ECD3D}"/>
              </a:ext>
            </a:extLst>
          </p:cNvPr>
          <p:cNvSpPr>
            <a:spLocks noGrp="1"/>
          </p:cNvSpPr>
          <p:nvPr>
            <p:ph type="title"/>
          </p:nvPr>
        </p:nvSpPr>
        <p:spPr>
          <a:xfrm>
            <a:off x="7537528" y="3435466"/>
            <a:ext cx="4308672" cy="821343"/>
          </a:xfrm>
        </p:spPr>
        <p:txBody>
          <a:bodyPr vert="horz" lIns="91440" tIns="45720" rIns="91440" bIns="45720" rtlCol="0" anchor="b">
            <a:normAutofit/>
          </a:bodyPr>
          <a:lstStyle/>
          <a:p>
            <a:r>
              <a:rPr lang="en-US" sz="3000" b="1" kern="1200">
                <a:latin typeface="Times New Roman"/>
                <a:cs typeface="Times New Roman"/>
              </a:rPr>
              <a:t>Results</a:t>
            </a:r>
          </a:p>
        </p:txBody>
      </p:sp>
      <p:cxnSp>
        <p:nvCxnSpPr>
          <p:cNvPr id="22" name="Straight Connector 21">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315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73057-9A31-9B0A-A1C8-C1FFF6139A3E}"/>
              </a:ext>
            </a:extLst>
          </p:cNvPr>
          <p:cNvSpPr>
            <a:spLocks noGrp="1"/>
          </p:cNvSpPr>
          <p:nvPr>
            <p:ph type="title"/>
          </p:nvPr>
        </p:nvSpPr>
        <p:spPr>
          <a:xfrm>
            <a:off x="640080" y="914399"/>
            <a:ext cx="10847494" cy="1171069"/>
          </a:xfrm>
        </p:spPr>
        <p:txBody>
          <a:bodyPr vert="horz" lIns="91440" tIns="45720" rIns="91440" bIns="45720" rtlCol="0" anchor="ctr">
            <a:normAutofit fontScale="90000"/>
          </a:bodyPr>
          <a:lstStyle/>
          <a:p>
            <a:pPr algn="ctr">
              <a:lnSpc>
                <a:spcPct val="90000"/>
              </a:lnSpc>
            </a:pPr>
            <a:r>
              <a:rPr lang="en-US" sz="3000">
                <a:latin typeface="Times New Roman"/>
                <a:cs typeface="Times New Roman"/>
              </a:rPr>
              <a:t>Bonus: Implement the </a:t>
            </a:r>
            <a:r>
              <a:rPr lang="en-US" sz="3000" err="1">
                <a:latin typeface="Times New Roman"/>
                <a:cs typeface="Times New Roman"/>
              </a:rPr>
              <a:t>Apriori</a:t>
            </a:r>
            <a:r>
              <a:rPr lang="en-US" sz="3000">
                <a:latin typeface="Times New Roman"/>
                <a:cs typeface="Times New Roman"/>
              </a:rPr>
              <a:t> Algorithm on a Real Database and Analyze Meaningful Patterns of Customer Shopping Behavior</a:t>
            </a:r>
            <a:endParaRPr lang="en-US"/>
          </a:p>
          <a:p>
            <a:pPr algn="ctr">
              <a:lnSpc>
                <a:spcPct val="90000"/>
              </a:lnSpc>
            </a:pPr>
            <a:br>
              <a:rPr lang="en-US" sz="1900"/>
            </a:br>
            <a:endParaRPr lang="en-US" sz="3000">
              <a:latin typeface="Times New Roman"/>
              <a:cs typeface="Times New Roman"/>
            </a:endParaRPr>
          </a:p>
          <a:p>
            <a:pPr algn="ctr">
              <a:lnSpc>
                <a:spcPct val="90000"/>
              </a:lnSpc>
            </a:pPr>
            <a:endParaRPr lang="en-US" sz="3000">
              <a:latin typeface="Times New Roman"/>
              <a:cs typeface="Times New Roman"/>
            </a:endParaRPr>
          </a:p>
        </p:txBody>
      </p:sp>
      <p:sp>
        <p:nvSpPr>
          <p:cNvPr id="3" name="Content Placeholder 2">
            <a:extLst>
              <a:ext uri="{FF2B5EF4-FFF2-40B4-BE49-F238E27FC236}">
                <a16:creationId xmlns:a16="http://schemas.microsoft.com/office/drawing/2014/main" id="{B405DF95-0036-783B-015A-65196E0B02B3}"/>
              </a:ext>
            </a:extLst>
          </p:cNvPr>
          <p:cNvSpPr>
            <a:spLocks noGrp="1"/>
          </p:cNvSpPr>
          <p:nvPr>
            <p:ph idx="1"/>
          </p:nvPr>
        </p:nvSpPr>
        <p:spPr>
          <a:xfrm>
            <a:off x="5075367" y="2098396"/>
            <a:ext cx="6437723" cy="4220404"/>
          </a:xfrm>
        </p:spPr>
        <p:txBody>
          <a:bodyPr vert="horz" lIns="91440" tIns="45720" rIns="91440" bIns="45720" rtlCol="0" anchor="t">
            <a:noAutofit/>
          </a:bodyPr>
          <a:lstStyle/>
          <a:p>
            <a:pPr>
              <a:lnSpc>
                <a:spcPct val="110000"/>
              </a:lnSpc>
              <a:buNone/>
            </a:pPr>
            <a:r>
              <a:rPr lang="en-US" sz="1400">
                <a:latin typeface="Times New Roman"/>
                <a:cs typeface="Times New Roman"/>
              </a:rPr>
              <a:t>This document details the implementation of the </a:t>
            </a:r>
            <a:r>
              <a:rPr lang="en-US" sz="1400" err="1">
                <a:latin typeface="Times New Roman"/>
                <a:cs typeface="Times New Roman"/>
              </a:rPr>
              <a:t>Apriori</a:t>
            </a:r>
            <a:r>
              <a:rPr lang="en-US" sz="1400">
                <a:latin typeface="Times New Roman"/>
                <a:cs typeface="Times New Roman"/>
              </a:rPr>
              <a:t> algorithm on the Groceries</a:t>
            </a:r>
            <a:endParaRPr lang="en-US" sz="1400">
              <a:latin typeface="Grandview Display"/>
              <a:cs typeface="Times New Roman"/>
            </a:endParaRPr>
          </a:p>
          <a:p>
            <a:pPr>
              <a:lnSpc>
                <a:spcPct val="110000"/>
              </a:lnSpc>
              <a:buNone/>
            </a:pPr>
            <a:r>
              <a:rPr lang="en-US" sz="1400">
                <a:latin typeface="Times New Roman"/>
                <a:cs typeface="Times New Roman"/>
              </a:rPr>
              <a:t>dataset to analyze meaningful patterns in the shopping behavior of customers.</a:t>
            </a:r>
            <a:endParaRPr lang="en-US" sz="1400"/>
          </a:p>
          <a:p>
            <a:pPr>
              <a:lnSpc>
                <a:spcPct val="110000"/>
              </a:lnSpc>
              <a:buNone/>
            </a:pPr>
            <a:r>
              <a:rPr lang="en-US" sz="1400" b="1">
                <a:latin typeface="Times New Roman"/>
                <a:cs typeface="Times New Roman"/>
              </a:rPr>
              <a:t>Dataset Description</a:t>
            </a:r>
            <a:endParaRPr lang="en-US" sz="1400">
              <a:latin typeface="Times New Roman"/>
              <a:cs typeface="Times New Roman"/>
            </a:endParaRPr>
          </a:p>
          <a:p>
            <a:pPr>
              <a:lnSpc>
                <a:spcPct val="110000"/>
              </a:lnSpc>
              <a:buNone/>
            </a:pPr>
            <a:r>
              <a:rPr lang="en-US" sz="1400">
                <a:latin typeface="Times New Roman"/>
                <a:cs typeface="Times New Roman"/>
              </a:rPr>
              <a:t>The Groceries dataset from Kaggle contains transactions from a grocery store. Each</a:t>
            </a:r>
            <a:endParaRPr lang="en-US" sz="1400">
              <a:latin typeface="Grandview Display"/>
              <a:cs typeface="Times New Roman"/>
            </a:endParaRPr>
          </a:p>
          <a:p>
            <a:pPr>
              <a:lnSpc>
                <a:spcPct val="110000"/>
              </a:lnSpc>
              <a:buNone/>
            </a:pPr>
            <a:r>
              <a:rPr lang="en-US" sz="1400">
                <a:latin typeface="Times New Roman"/>
                <a:cs typeface="Times New Roman"/>
              </a:rPr>
              <a:t>Transaction lists the items purchased by a customer. The dataset can be downloaded</a:t>
            </a:r>
            <a:endParaRPr lang="en-US" sz="1400">
              <a:latin typeface="Grandview Display"/>
              <a:cs typeface="Times New Roman"/>
            </a:endParaRPr>
          </a:p>
          <a:p>
            <a:pPr>
              <a:lnSpc>
                <a:spcPct val="110000"/>
              </a:lnSpc>
              <a:buNone/>
            </a:pPr>
            <a:r>
              <a:rPr lang="en-US" sz="1400">
                <a:latin typeface="Times New Roman"/>
                <a:cs typeface="Times New Roman"/>
              </a:rPr>
              <a:t>from [Kaggle – Groceries</a:t>
            </a:r>
            <a:endParaRPr lang="en-US" sz="1400">
              <a:latin typeface="Grandview Display"/>
              <a:cs typeface="Times New Roman"/>
            </a:endParaRPr>
          </a:p>
          <a:p>
            <a:pPr>
              <a:lnSpc>
                <a:spcPct val="110000"/>
              </a:lnSpc>
              <a:buNone/>
            </a:pPr>
            <a:r>
              <a:rPr lang="en-US" sz="1400">
                <a:latin typeface="Times New Roman"/>
                <a:cs typeface="Times New Roman"/>
              </a:rPr>
              <a:t>Dataset (</a:t>
            </a:r>
            <a:r>
              <a:rPr lang="en-US" sz="1400" u="sng">
                <a:latin typeface="Times New Roman"/>
                <a:cs typeface="Times New Roman"/>
              </a:rPr>
              <a:t>https://www.kaggle.com/heeraldedhia/groceries-dataset</a:t>
            </a:r>
            <a:r>
              <a:rPr lang="en-US" sz="1400">
                <a:latin typeface="Times New Roman"/>
                <a:cs typeface="Times New Roman"/>
              </a:rPr>
              <a:t>).</a:t>
            </a:r>
            <a:endParaRPr lang="en-US" sz="1400">
              <a:cs typeface="Times New Roman"/>
            </a:endParaRPr>
          </a:p>
          <a:p>
            <a:pPr>
              <a:lnSpc>
                <a:spcPct val="110000"/>
              </a:lnSpc>
              <a:buNone/>
            </a:pPr>
            <a:r>
              <a:rPr lang="en-US" sz="1400" b="1">
                <a:latin typeface="Times New Roman"/>
                <a:cs typeface="Times New Roman"/>
              </a:rPr>
              <a:t>Dataset Format</a:t>
            </a:r>
            <a:endParaRPr lang="en-US" sz="1400">
              <a:latin typeface="Times New Roman"/>
              <a:cs typeface="Times New Roman"/>
            </a:endParaRPr>
          </a:p>
          <a:p>
            <a:pPr>
              <a:lnSpc>
                <a:spcPct val="110000"/>
              </a:lnSpc>
              <a:buNone/>
            </a:pPr>
            <a:r>
              <a:rPr lang="en-US" sz="1400" b="1">
                <a:latin typeface="Times New Roman"/>
                <a:cs typeface="Times New Roman"/>
              </a:rPr>
              <a:t>Customer</a:t>
            </a:r>
            <a:r>
              <a:rPr lang="en-US" sz="1400">
                <a:latin typeface="Times New Roman"/>
                <a:cs typeface="Times New Roman"/>
              </a:rPr>
              <a:t>: A unique identifier for each customer.</a:t>
            </a:r>
          </a:p>
          <a:p>
            <a:pPr>
              <a:lnSpc>
                <a:spcPct val="110000"/>
              </a:lnSpc>
              <a:buNone/>
            </a:pPr>
            <a:r>
              <a:rPr lang="en-US" sz="1400">
                <a:latin typeface="Times New Roman"/>
                <a:cs typeface="Times New Roman"/>
              </a:rPr>
              <a:t>-</a:t>
            </a:r>
            <a:r>
              <a:rPr lang="en-US" sz="1400" b="1">
                <a:latin typeface="Times New Roman"/>
                <a:cs typeface="Times New Roman"/>
              </a:rPr>
              <a:t>Item</a:t>
            </a:r>
            <a:r>
              <a:rPr lang="en-US" sz="1400">
                <a:latin typeface="Times New Roman"/>
                <a:cs typeface="Times New Roman"/>
              </a:rPr>
              <a:t>: The items purchased by the customer.</a:t>
            </a:r>
          </a:p>
          <a:p>
            <a:pPr marL="0" indent="0">
              <a:lnSpc>
                <a:spcPct val="110000"/>
              </a:lnSpc>
              <a:buNone/>
            </a:pPr>
            <a:endParaRPr lang="en-US" sz="1400">
              <a:latin typeface="Times New Roman"/>
              <a:cs typeface="Times New Roman"/>
            </a:endParaRPr>
          </a:p>
        </p:txBody>
      </p:sp>
      <p:pic>
        <p:nvPicPr>
          <p:cNvPr id="4" name="Picture 3" descr="Bonus Archives - Page 10 of 18 - CrowdSurf Work">
            <a:extLst>
              <a:ext uri="{FF2B5EF4-FFF2-40B4-BE49-F238E27FC236}">
                <a16:creationId xmlns:a16="http://schemas.microsoft.com/office/drawing/2014/main" id="{F3A0B840-EDE7-9958-9AB1-B23E51EC4984}"/>
              </a:ext>
            </a:extLst>
          </p:cNvPr>
          <p:cNvPicPr>
            <a:picLocks noChangeAspect="1"/>
          </p:cNvPicPr>
          <p:nvPr/>
        </p:nvPicPr>
        <p:blipFill>
          <a:blip r:embed="rId2"/>
          <a:stretch>
            <a:fillRect/>
          </a:stretch>
        </p:blipFill>
        <p:spPr>
          <a:xfrm>
            <a:off x="713232" y="2256287"/>
            <a:ext cx="4000488" cy="3760459"/>
          </a:xfrm>
          <a:prstGeom prst="rect">
            <a:avLst/>
          </a:prstGeom>
        </p:spPr>
      </p:pic>
      <p:cxnSp>
        <p:nvCxnSpPr>
          <p:cNvPr id="17" name="Straight Connector 16">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139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59B1B-5F8F-AA90-A47E-2AE4F3A6D7AC}"/>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3000" dirty="0">
                <a:latin typeface="Times New Roman"/>
                <a:cs typeface="Times New Roman"/>
              </a:rPr>
              <a:t>Results</a:t>
            </a:r>
          </a:p>
        </p:txBody>
      </p:sp>
      <p:sp>
        <p:nvSpPr>
          <p:cNvPr id="5" name="Title 1">
            <a:extLst>
              <a:ext uri="{FF2B5EF4-FFF2-40B4-BE49-F238E27FC236}">
                <a16:creationId xmlns:a16="http://schemas.microsoft.com/office/drawing/2014/main" id="{7A201C7F-C159-AF20-F3BD-A8A6453A9576}"/>
              </a:ext>
            </a:extLst>
          </p:cNvPr>
          <p:cNvSpPr txBox="1">
            <a:spLocks/>
          </p:cNvSpPr>
          <p:nvPr/>
        </p:nvSpPr>
        <p:spPr>
          <a:xfrm>
            <a:off x="640080" y="4846904"/>
            <a:ext cx="3145535" cy="99382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nSpc>
                <a:spcPct val="120000"/>
              </a:lnSpc>
              <a:spcBef>
                <a:spcPts val="1000"/>
              </a:spcBef>
              <a:buSzPct val="87000"/>
            </a:pPr>
            <a:r>
              <a:rPr lang="en-US" sz="1600" cap="all" spc="300" dirty="0">
                <a:latin typeface="Times New Roman"/>
                <a:ea typeface="+mn-ea"/>
                <a:cs typeface="Times New Roman"/>
              </a:rPr>
              <a:t>Frequent </a:t>
            </a:r>
            <a:r>
              <a:rPr lang="en-US" sz="1600" cap="all" spc="300" err="1">
                <a:latin typeface="Times New Roman"/>
                <a:ea typeface="+mn-ea"/>
                <a:cs typeface="Times New Roman"/>
              </a:rPr>
              <a:t>itemsets</a:t>
            </a:r>
            <a:r>
              <a:rPr lang="en-US" sz="1600" cap="all" spc="300" dirty="0">
                <a:latin typeface="Times New Roman"/>
                <a:ea typeface="+mn-ea"/>
                <a:cs typeface="Times New Roman"/>
              </a:rPr>
              <a:t> for min-support 0.05</a:t>
            </a:r>
          </a:p>
        </p:txBody>
      </p:sp>
      <p:cxnSp>
        <p:nvCxnSpPr>
          <p:cNvPr id="34" name="Straight Connector 3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A screen shot of a computer&#10;&#10;Description automatically generated">
            <a:extLst>
              <a:ext uri="{FF2B5EF4-FFF2-40B4-BE49-F238E27FC236}">
                <a16:creationId xmlns:a16="http://schemas.microsoft.com/office/drawing/2014/main" id="{80CC1D6C-AF33-F716-C058-49BEE883B0C0}"/>
              </a:ext>
            </a:extLst>
          </p:cNvPr>
          <p:cNvPicPr>
            <a:picLocks noChangeAspect="1"/>
          </p:cNvPicPr>
          <p:nvPr/>
        </p:nvPicPr>
        <p:blipFill>
          <a:blip r:embed="rId2"/>
          <a:stretch>
            <a:fillRect/>
          </a:stretch>
        </p:blipFill>
        <p:spPr>
          <a:xfrm>
            <a:off x="4671806" y="966978"/>
            <a:ext cx="6630955" cy="4873752"/>
          </a:xfrm>
          <a:prstGeom prst="rect">
            <a:avLst/>
          </a:prstGeom>
        </p:spPr>
      </p:pic>
    </p:spTree>
    <p:extLst>
      <p:ext uri="{BB962C8B-B14F-4D97-AF65-F5344CB8AC3E}">
        <p14:creationId xmlns:p14="http://schemas.microsoft.com/office/powerpoint/2010/main" val="671564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What is business process analysis? A methodology for improving process | CIO">
            <a:extLst>
              <a:ext uri="{FF2B5EF4-FFF2-40B4-BE49-F238E27FC236}">
                <a16:creationId xmlns:a16="http://schemas.microsoft.com/office/drawing/2014/main" id="{7118CD47-031B-CF74-7C2D-3F9E41CCF562}"/>
              </a:ext>
            </a:extLst>
          </p:cNvPr>
          <p:cNvPicPr>
            <a:picLocks noChangeAspect="1"/>
          </p:cNvPicPr>
          <p:nvPr/>
        </p:nvPicPr>
        <p:blipFill rotWithShape="1">
          <a:blip r:embed="rId3"/>
          <a:srcRect l="29099" r="23908"/>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6B0A6C98-561F-6223-D1BA-A2FD76644FF4}"/>
              </a:ext>
            </a:extLst>
          </p:cNvPr>
          <p:cNvSpPr>
            <a:spLocks noGrp="1"/>
          </p:cNvSpPr>
          <p:nvPr>
            <p:ph type="title"/>
          </p:nvPr>
        </p:nvSpPr>
        <p:spPr>
          <a:xfrm>
            <a:off x="640080" y="1371600"/>
            <a:ext cx="5852160" cy="1097280"/>
          </a:xfrm>
        </p:spPr>
        <p:txBody>
          <a:bodyPr vert="horz" lIns="91440" tIns="45720" rIns="91440" bIns="45720" rtlCol="0" anchor="ctr">
            <a:normAutofit/>
          </a:bodyPr>
          <a:lstStyle/>
          <a:p>
            <a:r>
              <a:rPr lang="en-US" sz="3000" dirty="0">
                <a:latin typeface="Times New Roman"/>
                <a:cs typeface="Times New Roman"/>
              </a:rPr>
              <a:t>Data Preprocessing</a:t>
            </a:r>
          </a:p>
        </p:txBody>
      </p:sp>
      <p:sp>
        <p:nvSpPr>
          <p:cNvPr id="3" name="Content Placeholder 2">
            <a:extLst>
              <a:ext uri="{FF2B5EF4-FFF2-40B4-BE49-F238E27FC236}">
                <a16:creationId xmlns:a16="http://schemas.microsoft.com/office/drawing/2014/main" id="{17DB10E6-7AF3-6926-6EA0-BDE2BBC8CFC6}"/>
              </a:ext>
            </a:extLst>
          </p:cNvPr>
          <p:cNvSpPr>
            <a:spLocks noGrp="1"/>
          </p:cNvSpPr>
          <p:nvPr>
            <p:ph idx="1"/>
          </p:nvPr>
        </p:nvSpPr>
        <p:spPr>
          <a:xfrm>
            <a:off x="640080" y="2633236"/>
            <a:ext cx="5852160" cy="3664685"/>
          </a:xfrm>
        </p:spPr>
        <p:txBody>
          <a:bodyPr vert="horz" lIns="91440" tIns="45720" rIns="91440" bIns="45720" rtlCol="0" anchor="ctr">
            <a:normAutofit/>
          </a:bodyPr>
          <a:lstStyle/>
          <a:p>
            <a:pPr marL="0" indent="0" algn="just">
              <a:lnSpc>
                <a:spcPct val="100000"/>
              </a:lnSpc>
              <a:spcBef>
                <a:spcPts val="0"/>
              </a:spcBef>
              <a:buNone/>
            </a:pPr>
            <a:r>
              <a:rPr lang="en-US" sz="1900" dirty="0">
                <a:latin typeface="Times New Roman" panose="02020603050405020304" pitchFamily="18" charset="0"/>
                <a:ea typeface="+mn-lt"/>
                <a:cs typeface="Times New Roman" panose="02020603050405020304" pitchFamily="18" charset="0"/>
              </a:rPr>
              <a:t>The preprocessing steps for the </a:t>
            </a:r>
            <a:r>
              <a:rPr lang="en-US" sz="1900" dirty="0" err="1">
                <a:latin typeface="Times New Roman" panose="02020603050405020304" pitchFamily="18" charset="0"/>
                <a:ea typeface="+mn-lt"/>
                <a:cs typeface="Times New Roman" panose="02020603050405020304" pitchFamily="18" charset="0"/>
              </a:rPr>
              <a:t>Apriori</a:t>
            </a:r>
            <a:r>
              <a:rPr lang="en-US" sz="1900" dirty="0">
                <a:latin typeface="Times New Roman" panose="02020603050405020304" pitchFamily="18" charset="0"/>
                <a:ea typeface="+mn-lt"/>
                <a:cs typeface="Times New Roman" panose="02020603050405020304" pitchFamily="18" charset="0"/>
              </a:rPr>
              <a:t> algorithm start with installing the `</a:t>
            </a:r>
            <a:r>
              <a:rPr lang="en-US" sz="1900" dirty="0" err="1">
                <a:latin typeface="Times New Roman" panose="02020603050405020304" pitchFamily="18" charset="0"/>
                <a:ea typeface="+mn-lt"/>
                <a:cs typeface="Times New Roman" panose="02020603050405020304" pitchFamily="18" charset="0"/>
              </a:rPr>
              <a:t>mlxtend</a:t>
            </a:r>
            <a:r>
              <a:rPr lang="en-US" sz="1900" dirty="0">
                <a:latin typeface="Times New Roman" panose="02020603050405020304" pitchFamily="18" charset="0"/>
                <a:ea typeface="+mn-lt"/>
                <a:cs typeface="Times New Roman" panose="02020603050405020304" pitchFamily="18" charset="0"/>
              </a:rPr>
              <a:t>` library. Next, transaction data from `data.txt` is loaded, typically in a list-of-lists format. This raw data needs transformation for the algorithm.</a:t>
            </a:r>
            <a:endParaRPr lang="en-US" sz="1900" dirty="0">
              <a:latin typeface="Times New Roman" panose="02020603050405020304" pitchFamily="18" charset="0"/>
              <a:cs typeface="Times New Roman" panose="02020603050405020304" pitchFamily="18" charset="0"/>
            </a:endParaRPr>
          </a:p>
          <a:p>
            <a:pPr marL="0" indent="0" algn="just">
              <a:lnSpc>
                <a:spcPct val="110000"/>
              </a:lnSpc>
              <a:buNone/>
            </a:pPr>
            <a:r>
              <a:rPr lang="en-US" sz="1900" dirty="0">
                <a:latin typeface="Times New Roman" panose="02020603050405020304" pitchFamily="18" charset="0"/>
                <a:ea typeface="+mn-lt"/>
                <a:cs typeface="Times New Roman" panose="02020603050405020304" pitchFamily="18" charset="0"/>
              </a:rPr>
              <a:t>Using `</a:t>
            </a:r>
            <a:r>
              <a:rPr lang="en-US" sz="1900" dirty="0" err="1">
                <a:latin typeface="Times New Roman" panose="02020603050405020304" pitchFamily="18" charset="0"/>
                <a:ea typeface="+mn-lt"/>
                <a:cs typeface="Times New Roman" panose="02020603050405020304" pitchFamily="18" charset="0"/>
              </a:rPr>
              <a:t>TransactionEncoder</a:t>
            </a:r>
            <a:r>
              <a:rPr lang="en-US" sz="1900" dirty="0">
                <a:latin typeface="Times New Roman" panose="02020603050405020304" pitchFamily="18" charset="0"/>
                <a:ea typeface="+mn-lt"/>
                <a:cs typeface="Times New Roman" panose="02020603050405020304" pitchFamily="18" charset="0"/>
              </a:rPr>
              <a:t>` from `</a:t>
            </a:r>
            <a:r>
              <a:rPr lang="en-US" sz="1900" dirty="0" err="1">
                <a:latin typeface="Times New Roman" panose="02020603050405020304" pitchFamily="18" charset="0"/>
                <a:ea typeface="+mn-lt"/>
                <a:cs typeface="Times New Roman" panose="02020603050405020304" pitchFamily="18" charset="0"/>
              </a:rPr>
              <a:t>mlxtend</a:t>
            </a:r>
            <a:r>
              <a:rPr lang="en-US" sz="1900" dirty="0">
                <a:latin typeface="Times New Roman" panose="02020603050405020304" pitchFamily="18" charset="0"/>
                <a:ea typeface="+mn-lt"/>
                <a:cs typeface="Times New Roman" panose="02020603050405020304" pitchFamily="18" charset="0"/>
              </a:rPr>
              <a:t>`, the data is converted into a one-hot encoded </a:t>
            </a:r>
            <a:r>
              <a:rPr lang="en-US" sz="1900" dirty="0" err="1">
                <a:latin typeface="Times New Roman" panose="02020603050405020304" pitchFamily="18" charset="0"/>
                <a:ea typeface="+mn-lt"/>
                <a:cs typeface="Times New Roman" panose="02020603050405020304" pitchFamily="18" charset="0"/>
              </a:rPr>
              <a:t>DataFrame</a:t>
            </a:r>
            <a:r>
              <a:rPr lang="en-US" sz="1900" dirty="0">
                <a:latin typeface="Times New Roman" panose="02020603050405020304" pitchFamily="18" charset="0"/>
                <a:ea typeface="+mn-lt"/>
                <a:cs typeface="Times New Roman" panose="02020603050405020304" pitchFamily="18" charset="0"/>
              </a:rPr>
              <a:t>, where columns represent items and rows represent transactions. The `</a:t>
            </a:r>
            <a:r>
              <a:rPr lang="en-US" sz="1900" dirty="0" err="1">
                <a:latin typeface="Times New Roman" panose="02020603050405020304" pitchFamily="18" charset="0"/>
                <a:ea typeface="+mn-lt"/>
                <a:cs typeface="Times New Roman" panose="02020603050405020304" pitchFamily="18" charset="0"/>
              </a:rPr>
              <a:t>apriori</a:t>
            </a:r>
            <a:r>
              <a:rPr lang="en-US" sz="1900" dirty="0">
                <a:latin typeface="Times New Roman" panose="02020603050405020304" pitchFamily="18" charset="0"/>
                <a:ea typeface="+mn-lt"/>
                <a:cs typeface="Times New Roman" panose="02020603050405020304" pitchFamily="18" charset="0"/>
              </a:rPr>
              <a:t>` function then identifies frequent </a:t>
            </a:r>
            <a:r>
              <a:rPr lang="en-US" sz="1900" dirty="0" err="1">
                <a:latin typeface="Times New Roman" panose="02020603050405020304" pitchFamily="18" charset="0"/>
                <a:ea typeface="+mn-lt"/>
                <a:cs typeface="Times New Roman" panose="02020603050405020304" pitchFamily="18" charset="0"/>
              </a:rPr>
              <a:t>itemsets</a:t>
            </a:r>
            <a:r>
              <a:rPr lang="en-US" sz="1900" dirty="0">
                <a:latin typeface="Times New Roman" panose="02020603050405020304" pitchFamily="18" charset="0"/>
                <a:ea typeface="+mn-lt"/>
                <a:cs typeface="Times New Roman" panose="02020603050405020304" pitchFamily="18" charset="0"/>
              </a:rPr>
              <a:t> from this transformed data. Finally, the frequent </a:t>
            </a:r>
            <a:r>
              <a:rPr lang="en-US" sz="1900" dirty="0" err="1">
                <a:latin typeface="Times New Roman" panose="02020603050405020304" pitchFamily="18" charset="0"/>
                <a:ea typeface="+mn-lt"/>
                <a:cs typeface="Times New Roman" panose="02020603050405020304" pitchFamily="18" charset="0"/>
              </a:rPr>
              <a:t>itemsets</a:t>
            </a:r>
            <a:r>
              <a:rPr lang="en-US" sz="1900" dirty="0">
                <a:latin typeface="Times New Roman" panose="02020603050405020304" pitchFamily="18" charset="0"/>
                <a:ea typeface="+mn-lt"/>
                <a:cs typeface="Times New Roman" panose="02020603050405020304" pitchFamily="18" charset="0"/>
              </a:rPr>
              <a:t> are printed for further analysis or use.</a:t>
            </a:r>
          </a:p>
        </p:txBody>
      </p:sp>
    </p:spTree>
    <p:extLst>
      <p:ext uri="{BB962C8B-B14F-4D97-AF65-F5344CB8AC3E}">
        <p14:creationId xmlns:p14="http://schemas.microsoft.com/office/powerpoint/2010/main" val="4247269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59B1B-5F8F-AA90-A47E-2AE4F3A6D7AC}"/>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3000" dirty="0">
                <a:latin typeface="Times New Roman"/>
                <a:cs typeface="Times New Roman"/>
              </a:rPr>
              <a:t>Results (Cont.)</a:t>
            </a:r>
          </a:p>
        </p:txBody>
      </p:sp>
      <p:sp>
        <p:nvSpPr>
          <p:cNvPr id="6" name="Title 1">
            <a:extLst>
              <a:ext uri="{FF2B5EF4-FFF2-40B4-BE49-F238E27FC236}">
                <a16:creationId xmlns:a16="http://schemas.microsoft.com/office/drawing/2014/main" id="{705B61AF-4EB9-7A35-9194-C8B638D7B09E}"/>
              </a:ext>
            </a:extLst>
          </p:cNvPr>
          <p:cNvSpPr txBox="1">
            <a:spLocks/>
          </p:cNvSpPr>
          <p:nvPr/>
        </p:nvSpPr>
        <p:spPr>
          <a:xfrm>
            <a:off x="640080" y="4130979"/>
            <a:ext cx="2983229" cy="116023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nSpc>
                <a:spcPct val="130000"/>
              </a:lnSpc>
              <a:spcBef>
                <a:spcPts val="1000"/>
              </a:spcBef>
              <a:buSzPct val="87000"/>
            </a:pPr>
            <a:r>
              <a:rPr lang="en-US" sz="1600" cap="all" spc="300" dirty="0">
                <a:latin typeface="Times New Roman"/>
                <a:ea typeface="+mn-ea"/>
                <a:cs typeface="Times New Roman"/>
              </a:rPr>
              <a:t>Top ten frequent </a:t>
            </a:r>
            <a:r>
              <a:rPr lang="en-US" sz="1600" cap="all" spc="300" err="1">
                <a:latin typeface="Times New Roman"/>
                <a:ea typeface="+mn-ea"/>
                <a:cs typeface="Times New Roman"/>
              </a:rPr>
              <a:t>itemsets</a:t>
            </a:r>
            <a:endParaRPr lang="en-US" sz="1600" cap="all" spc="300">
              <a:latin typeface="Times New Roman"/>
              <a:ea typeface="+mn-ea"/>
              <a:cs typeface="Times New Roman"/>
            </a:endParaRPr>
          </a:p>
        </p:txBody>
      </p:sp>
      <p:pic>
        <p:nvPicPr>
          <p:cNvPr id="9" name="Picture 8" descr="A screen shot of a computer program&#10;&#10;Description automatically generated">
            <a:extLst>
              <a:ext uri="{FF2B5EF4-FFF2-40B4-BE49-F238E27FC236}">
                <a16:creationId xmlns:a16="http://schemas.microsoft.com/office/drawing/2014/main" id="{63813CD4-B828-3EAE-1099-A80C29DF7C93}"/>
              </a:ext>
            </a:extLst>
          </p:cNvPr>
          <p:cNvPicPr>
            <a:picLocks noChangeAspect="1"/>
          </p:cNvPicPr>
          <p:nvPr/>
        </p:nvPicPr>
        <p:blipFill>
          <a:blip r:embed="rId2"/>
          <a:stretch>
            <a:fillRect/>
          </a:stretch>
        </p:blipFill>
        <p:spPr>
          <a:xfrm>
            <a:off x="4229100" y="2114238"/>
            <a:ext cx="7290648" cy="2569952"/>
          </a:xfrm>
          <a:prstGeom prst="rect">
            <a:avLst/>
          </a:prstGeom>
        </p:spPr>
      </p:pic>
      <p:cxnSp>
        <p:nvCxnSpPr>
          <p:cNvPr id="34" name="Straight Connector 33">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435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59B1B-5F8F-AA90-A47E-2AE4F3A6D7AC}"/>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3000" dirty="0">
                <a:latin typeface="Times New Roman"/>
                <a:cs typeface="Times New Roman"/>
              </a:rPr>
              <a:t>Results (Cont.)</a:t>
            </a:r>
          </a:p>
        </p:txBody>
      </p:sp>
      <p:sp>
        <p:nvSpPr>
          <p:cNvPr id="7" name="Title 1">
            <a:extLst>
              <a:ext uri="{FF2B5EF4-FFF2-40B4-BE49-F238E27FC236}">
                <a16:creationId xmlns:a16="http://schemas.microsoft.com/office/drawing/2014/main" id="{58D4CFBB-98D5-6C7C-4CFD-AB7654F16B43}"/>
              </a:ext>
            </a:extLst>
          </p:cNvPr>
          <p:cNvSpPr txBox="1">
            <a:spLocks/>
          </p:cNvSpPr>
          <p:nvPr/>
        </p:nvSpPr>
        <p:spPr>
          <a:xfrm>
            <a:off x="640080" y="4130979"/>
            <a:ext cx="2983229" cy="116023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nSpc>
                <a:spcPct val="130000"/>
              </a:lnSpc>
              <a:spcBef>
                <a:spcPts val="1000"/>
              </a:spcBef>
              <a:buSzPct val="87000"/>
            </a:pPr>
            <a:r>
              <a:rPr lang="en-US" sz="1600" cap="all" spc="300" dirty="0">
                <a:latin typeface="Times New Roman"/>
                <a:ea typeface="+mn-ea"/>
                <a:cs typeface="Times New Roman"/>
              </a:rPr>
              <a:t>Top ten association rules</a:t>
            </a:r>
          </a:p>
        </p:txBody>
      </p:sp>
      <p:pic>
        <p:nvPicPr>
          <p:cNvPr id="10" name="Picture 9" descr="A screen shot of a computer program&#10;&#10;Description automatically generated">
            <a:extLst>
              <a:ext uri="{FF2B5EF4-FFF2-40B4-BE49-F238E27FC236}">
                <a16:creationId xmlns:a16="http://schemas.microsoft.com/office/drawing/2014/main" id="{BA2507FA-31A2-70C3-7CDB-0E03C9C04723}"/>
              </a:ext>
            </a:extLst>
          </p:cNvPr>
          <p:cNvPicPr>
            <a:picLocks noChangeAspect="1"/>
          </p:cNvPicPr>
          <p:nvPr/>
        </p:nvPicPr>
        <p:blipFill>
          <a:blip r:embed="rId2"/>
          <a:stretch>
            <a:fillRect/>
          </a:stretch>
        </p:blipFill>
        <p:spPr>
          <a:xfrm>
            <a:off x="3954780" y="1803270"/>
            <a:ext cx="7854528" cy="1980308"/>
          </a:xfrm>
          <a:prstGeom prst="rect">
            <a:avLst/>
          </a:prstGeom>
        </p:spPr>
      </p:pic>
      <p:cxnSp>
        <p:nvCxnSpPr>
          <p:cNvPr id="38" name="Straight Connector 37">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014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6FFFFA88-391A-F26F-E948-A8A68B439537}"/>
              </a:ext>
            </a:extLst>
          </p:cNvPr>
          <p:cNvPicPr>
            <a:picLocks noChangeAspect="1"/>
          </p:cNvPicPr>
          <p:nvPr/>
        </p:nvPicPr>
        <p:blipFill rotWithShape="1">
          <a:blip r:embed="rId2"/>
          <a:srcRect t="8131" r="-2" b="16868"/>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E3FCEC-94C8-60C7-C168-B8177BEBE09A}"/>
              </a:ext>
            </a:extLst>
          </p:cNvPr>
          <p:cNvSpPr>
            <a:spLocks noGrp="1"/>
          </p:cNvSpPr>
          <p:nvPr>
            <p:ph type="title"/>
          </p:nvPr>
        </p:nvSpPr>
        <p:spPr>
          <a:xfrm>
            <a:off x="640080" y="914400"/>
            <a:ext cx="4892948" cy="3427867"/>
          </a:xfrm>
        </p:spPr>
        <p:txBody>
          <a:bodyPr vert="horz" lIns="91440" tIns="45720" rIns="91440" bIns="45720" rtlCol="0" anchor="t">
            <a:normAutofit/>
          </a:bodyPr>
          <a:lstStyle/>
          <a:p>
            <a:r>
              <a:rPr lang="en-US" sz="5000" b="1" kern="1200">
                <a:solidFill>
                  <a:srgbClr val="FFFFFF"/>
                </a:solidFill>
                <a:latin typeface="Times New Roman"/>
                <a:cs typeface="Times New Roman"/>
              </a:rPr>
              <a:t>Roles and Contributions</a:t>
            </a:r>
          </a:p>
        </p:txBody>
      </p:sp>
      <p:cxnSp>
        <p:nvCxnSpPr>
          <p:cNvPr id="15" name="Straight Connector 14">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74810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FB81-440B-72D1-4121-092DD86C1A82}"/>
              </a:ext>
            </a:extLst>
          </p:cNvPr>
          <p:cNvSpPr>
            <a:spLocks noGrp="1"/>
          </p:cNvSpPr>
          <p:nvPr>
            <p:ph type="title"/>
          </p:nvPr>
        </p:nvSpPr>
        <p:spPr>
          <a:xfrm>
            <a:off x="640079" y="1371601"/>
            <a:ext cx="10890929" cy="760020"/>
          </a:xfrm>
        </p:spPr>
        <p:txBody>
          <a:bodyPr>
            <a:normAutofit/>
          </a:bodyPr>
          <a:lstStyle/>
          <a:p>
            <a:pPr algn="just"/>
            <a:r>
              <a:rPr lang="en-US" dirty="0">
                <a:latin typeface="Times New Roman" panose="02020603050405020304" pitchFamily="18" charset="0"/>
                <a:cs typeface="Times New Roman" panose="02020603050405020304" pitchFamily="18" charset="0"/>
              </a:rPr>
              <a:t>Division of project roles and contributions</a:t>
            </a:r>
          </a:p>
        </p:txBody>
      </p:sp>
      <p:sp>
        <p:nvSpPr>
          <p:cNvPr id="3" name="Content Placeholder 2">
            <a:extLst>
              <a:ext uri="{FF2B5EF4-FFF2-40B4-BE49-F238E27FC236}">
                <a16:creationId xmlns:a16="http://schemas.microsoft.com/office/drawing/2014/main" id="{00928A52-0EFB-794A-B153-71A579FB7FD7}"/>
              </a:ext>
            </a:extLst>
          </p:cNvPr>
          <p:cNvSpPr>
            <a:spLocks noGrp="1"/>
          </p:cNvSpPr>
          <p:nvPr>
            <p:ph idx="1"/>
          </p:nvPr>
        </p:nvSpPr>
        <p:spPr>
          <a:xfrm>
            <a:off x="640080" y="2262770"/>
            <a:ext cx="10890928" cy="4328159"/>
          </a:xfrm>
        </p:spPr>
        <p:txBody>
          <a:bodyPr vert="horz" lIns="91440" tIns="45720" rIns="91440" bIns="45720" rtlCol="0" anchor="t">
            <a:normAutofit/>
          </a:bodyPr>
          <a:lstStyle/>
          <a:p>
            <a:pPr marL="0" indent="0" algn="just">
              <a:buNone/>
            </a:pPr>
            <a:r>
              <a:rPr lang="en-US" sz="1600" dirty="0">
                <a:latin typeface="Times New Roman"/>
                <a:cs typeface="Times New Roman"/>
              </a:rPr>
              <a:t>We both Muhammad Junaid Ali Asif Raja (M11217073) and Muhammad Aown Ali (M11217077) worked on the project together. Original Presentation is made by Muhammad Aown Ali and it is further refined by Mr. Muhammad Junaid Ali Asif Raja.</a:t>
            </a:r>
          </a:p>
        </p:txBody>
      </p:sp>
      <p:graphicFrame>
        <p:nvGraphicFramePr>
          <p:cNvPr id="4" name="Table 3">
            <a:extLst>
              <a:ext uri="{FF2B5EF4-FFF2-40B4-BE49-F238E27FC236}">
                <a16:creationId xmlns:a16="http://schemas.microsoft.com/office/drawing/2014/main" id="{1FAB797E-B4CB-9A9E-1903-634E01AF35FE}"/>
              </a:ext>
            </a:extLst>
          </p:cNvPr>
          <p:cNvGraphicFramePr>
            <a:graphicFrameLocks noGrp="1"/>
          </p:cNvGraphicFramePr>
          <p:nvPr>
            <p:extLst>
              <p:ext uri="{D42A27DB-BD31-4B8C-83A1-F6EECF244321}">
                <p14:modId xmlns:p14="http://schemas.microsoft.com/office/powerpoint/2010/main" val="1637243131"/>
              </p:ext>
            </p:extLst>
          </p:nvPr>
        </p:nvGraphicFramePr>
        <p:xfrm>
          <a:off x="1537729" y="2986216"/>
          <a:ext cx="9815447" cy="2966577"/>
        </p:xfrm>
        <a:graphic>
          <a:graphicData uri="http://schemas.openxmlformats.org/drawingml/2006/table">
            <a:tbl>
              <a:tblPr firstRow="1" bandRow="1">
                <a:tableStyleId>{073A0DAA-6AF3-43AB-8588-CEC1D06C72B9}</a:tableStyleId>
              </a:tblPr>
              <a:tblGrid>
                <a:gridCol w="3090251">
                  <a:extLst>
                    <a:ext uri="{9D8B030D-6E8A-4147-A177-3AD203B41FA5}">
                      <a16:colId xmlns:a16="http://schemas.microsoft.com/office/drawing/2014/main" val="4011071803"/>
                    </a:ext>
                  </a:extLst>
                </a:gridCol>
                <a:gridCol w="3090251">
                  <a:extLst>
                    <a:ext uri="{9D8B030D-6E8A-4147-A177-3AD203B41FA5}">
                      <a16:colId xmlns:a16="http://schemas.microsoft.com/office/drawing/2014/main" val="3911243802"/>
                    </a:ext>
                  </a:extLst>
                </a:gridCol>
                <a:gridCol w="3634945">
                  <a:extLst>
                    <a:ext uri="{9D8B030D-6E8A-4147-A177-3AD203B41FA5}">
                      <a16:colId xmlns:a16="http://schemas.microsoft.com/office/drawing/2014/main" val="2320658647"/>
                    </a:ext>
                  </a:extLst>
                </a:gridCol>
              </a:tblGrid>
              <a:tr h="370702">
                <a:tc>
                  <a:txBody>
                    <a:bodyPr/>
                    <a:lstStyle/>
                    <a:p>
                      <a:pPr algn="ctr"/>
                      <a:r>
                        <a:rPr lang="en-US" sz="1600" dirty="0">
                          <a:latin typeface="Times New Roman" panose="02020603050405020304" pitchFamily="18" charset="0"/>
                          <a:cs typeface="Times New Roman" panose="02020603050405020304" pitchFamily="18" charset="0"/>
                        </a:rPr>
                        <a:t>Tasks</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Muhammad </a:t>
                      </a:r>
                      <a:r>
                        <a:rPr lang="en-US" sz="1600" dirty="0" err="1">
                          <a:latin typeface="Times New Roman" panose="02020603050405020304" pitchFamily="18" charset="0"/>
                          <a:cs typeface="Times New Roman" panose="02020603050405020304" pitchFamily="18" charset="0"/>
                        </a:rPr>
                        <a:t>Aown</a:t>
                      </a:r>
                      <a:r>
                        <a:rPr lang="en-US" sz="1600" dirty="0">
                          <a:latin typeface="Times New Roman" panose="02020603050405020304" pitchFamily="18" charset="0"/>
                          <a:cs typeface="Times New Roman" panose="02020603050405020304" pitchFamily="18" charset="0"/>
                        </a:rPr>
                        <a:t> Ali</a:t>
                      </a:r>
                    </a:p>
                  </a:txBody>
                  <a:tcPr anchor="ctr"/>
                </a:tc>
                <a:tc>
                  <a:txBody>
                    <a:bodyPr/>
                    <a:lstStyle/>
                    <a:p>
                      <a:pPr lvl="0" algn="ctr">
                        <a:buNone/>
                      </a:pPr>
                      <a:r>
                        <a:rPr lang="en-US" sz="1600" dirty="0">
                          <a:latin typeface="Times New Roman" panose="02020603050405020304" pitchFamily="18" charset="0"/>
                          <a:cs typeface="Times New Roman" panose="02020603050405020304" pitchFamily="18" charset="0"/>
                        </a:rPr>
                        <a:t>Muhammad Junaid Ali Asif Raja</a:t>
                      </a:r>
                    </a:p>
                  </a:txBody>
                  <a:tcPr anchor="ctr"/>
                </a:tc>
                <a:extLst>
                  <a:ext uri="{0D108BD9-81ED-4DB2-BD59-A6C34878D82A}">
                    <a16:rowId xmlns:a16="http://schemas.microsoft.com/office/drawing/2014/main" val="393883805"/>
                  </a:ext>
                </a:extLst>
              </a:tr>
              <a:tr h="370840">
                <a:tc>
                  <a:txBody>
                    <a:bodyPr/>
                    <a:lstStyle/>
                    <a:p>
                      <a:pPr algn="ctr"/>
                      <a:r>
                        <a:rPr lang="en-US" sz="1600" dirty="0">
                          <a:latin typeface="Times New Roman" panose="02020603050405020304" pitchFamily="18" charset="0"/>
                          <a:cs typeface="Times New Roman" panose="02020603050405020304" pitchFamily="18" charset="0"/>
                        </a:rPr>
                        <a:t>Data Preprocessing</a:t>
                      </a:r>
                    </a:p>
                  </a:txBody>
                  <a:tcPr anchor="ctr"/>
                </a:tc>
                <a:tc>
                  <a:txBody>
                    <a:bodyPr/>
                    <a:lstStyle/>
                    <a:p>
                      <a:pPr lvl="0" algn="ctr">
                        <a:buNone/>
                      </a:pPr>
                      <a:r>
                        <a:rPr lang="en-US" sz="1600" u="none" strike="noStrike" noProof="0" dirty="0">
                          <a:solidFill>
                            <a:srgbClr val="000000"/>
                          </a:solidFill>
                          <a:latin typeface="Times New Roman" panose="02020603050405020304" pitchFamily="18" charset="0"/>
                          <a:cs typeface="Times New Roman" panose="02020603050405020304" pitchFamily="18" charset="0"/>
                        </a:rPr>
                        <a:t>✔</a:t>
                      </a:r>
                      <a:endParaRPr lang="en-US" sz="160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lvl="0" algn="ctr">
                        <a:buNone/>
                      </a:pPr>
                      <a:r>
                        <a:rPr lang="en-US" sz="1600" u="none" strike="noStrike" noProof="0" dirty="0">
                          <a:solidFill>
                            <a:srgbClr val="000000"/>
                          </a:solidFill>
                          <a:latin typeface="Times New Roman" panose="02020603050405020304" pitchFamily="18" charset="0"/>
                          <a:cs typeface="Times New Roman" panose="02020603050405020304" pitchFamily="18" charset="0"/>
                        </a:rPr>
                        <a:t>✔</a:t>
                      </a:r>
                      <a:endParaRPr lang="en-US" sz="1600">
                        <a:solidFill>
                          <a:srgbClr val="0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50945010"/>
                  </a:ext>
                </a:extLst>
              </a:tr>
              <a:tr h="370840">
                <a:tc>
                  <a:txBody>
                    <a:bodyPr/>
                    <a:lstStyle/>
                    <a:p>
                      <a:pPr lvl="0" algn="ctr">
                        <a:buNone/>
                      </a:pPr>
                      <a:r>
                        <a:rPr lang="en-US" sz="1600" dirty="0">
                          <a:latin typeface="Times New Roman" panose="02020603050405020304" pitchFamily="18" charset="0"/>
                          <a:cs typeface="Times New Roman" panose="02020603050405020304" pitchFamily="18" charset="0"/>
                        </a:rPr>
                        <a:t>Task 1 (with pkg)</a:t>
                      </a:r>
                    </a:p>
                  </a:txBody>
                  <a:tcPr anchor="ctr"/>
                </a:tc>
                <a:tc>
                  <a:txBody>
                    <a:bodyPr/>
                    <a:lstStyle/>
                    <a:p>
                      <a:pPr lvl="0" algn="ctr">
                        <a:buNone/>
                      </a:pPr>
                      <a:r>
                        <a:rPr lang="en-US" sz="1600" u="none" strike="noStrike" noProof="0" dirty="0">
                          <a:solidFill>
                            <a:srgbClr val="000000"/>
                          </a:solidFill>
                          <a:latin typeface="Times New Roman" panose="02020603050405020304" pitchFamily="18" charset="0"/>
                          <a:cs typeface="Times New Roman" panose="02020603050405020304" pitchFamily="18" charset="0"/>
                        </a:rPr>
                        <a:t>✔</a:t>
                      </a:r>
                      <a:endParaRPr lang="en-US" sz="160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lvl="0" algn="ctr">
                        <a:buNone/>
                      </a:pPr>
                      <a:endParaRPr lang="en-US" sz="1600" dirty="0">
                        <a:solidFill>
                          <a:srgbClr val="0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0871333"/>
                  </a:ext>
                </a:extLst>
              </a:tr>
              <a:tr h="370839">
                <a:tc>
                  <a:txBody>
                    <a:bodyPr/>
                    <a:lstStyle/>
                    <a:p>
                      <a:pPr lvl="0" algn="ctr">
                        <a:buNone/>
                      </a:pPr>
                      <a:r>
                        <a:rPr lang="en-US" sz="1600" dirty="0">
                          <a:latin typeface="Times New Roman" panose="02020603050405020304" pitchFamily="18" charset="0"/>
                          <a:cs typeface="Times New Roman" panose="02020603050405020304" pitchFamily="18" charset="0"/>
                        </a:rPr>
                        <a:t>Task 2</a:t>
                      </a:r>
                      <a:r>
                        <a:rPr lang="en-US" sz="1600" u="none" strike="noStrike" noProof="0" dirty="0">
                          <a:solidFill>
                            <a:srgbClr val="000000"/>
                          </a:solidFill>
                          <a:latin typeface="Times New Roman" panose="02020603050405020304" pitchFamily="18" charset="0"/>
                          <a:cs typeface="Times New Roman" panose="02020603050405020304" pitchFamily="18" charset="0"/>
                        </a:rPr>
                        <a:t>(w/o pkg)</a:t>
                      </a:r>
                    </a:p>
                  </a:txBody>
                  <a:tcPr anchor="ctr"/>
                </a:tc>
                <a:tc>
                  <a:txBody>
                    <a:bodyPr/>
                    <a:lstStyle/>
                    <a:p>
                      <a:pPr lvl="0" algn="ctr">
                        <a:buNone/>
                      </a:pPr>
                      <a:endParaRPr lang="en-US" sz="1600"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lvl="0" algn="ctr">
                        <a:buNone/>
                      </a:pPr>
                      <a:r>
                        <a:rPr lang="en-US" sz="1600" u="none" strike="noStrike" noProof="0" dirty="0">
                          <a:solidFill>
                            <a:srgbClr val="000000"/>
                          </a:solidFill>
                          <a:latin typeface="Times New Roman" panose="02020603050405020304" pitchFamily="18" charset="0"/>
                          <a:cs typeface="Times New Roman" panose="02020603050405020304" pitchFamily="18" charset="0"/>
                        </a:rPr>
                        <a:t>✔</a:t>
                      </a:r>
                      <a:endParaRPr lang="en-US" sz="1600" dirty="0">
                        <a:solidFill>
                          <a:srgbClr val="0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1243559"/>
                  </a:ext>
                </a:extLst>
              </a:tr>
              <a:tr h="370839">
                <a:tc>
                  <a:txBody>
                    <a:bodyPr/>
                    <a:lstStyle/>
                    <a:p>
                      <a:pPr lvl="0" algn="ctr">
                        <a:buNone/>
                      </a:pPr>
                      <a:r>
                        <a:rPr lang="en-US" sz="1600" dirty="0">
                          <a:latin typeface="Times New Roman" panose="02020603050405020304" pitchFamily="18" charset="0"/>
                          <a:cs typeface="Times New Roman" panose="02020603050405020304" pitchFamily="18" charset="0"/>
                        </a:rPr>
                        <a:t>Task 3 (Music.txt w/o pkg)</a:t>
                      </a:r>
                    </a:p>
                  </a:txBody>
                  <a:tcPr anchor="ctr"/>
                </a:tc>
                <a:tc>
                  <a:txBody>
                    <a:bodyPr/>
                    <a:lstStyle/>
                    <a:p>
                      <a:pPr lvl="0" algn="ctr">
                        <a:buNone/>
                      </a:pPr>
                      <a:endParaRPr lang="en-US" sz="1600"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lvl="0" algn="ctr">
                        <a:buNone/>
                      </a:pPr>
                      <a:r>
                        <a:rPr lang="en-US" sz="1600" u="none" strike="noStrike" noProof="0" dirty="0">
                          <a:solidFill>
                            <a:srgbClr val="000000"/>
                          </a:solidFill>
                          <a:latin typeface="Times New Roman" panose="02020603050405020304" pitchFamily="18" charset="0"/>
                          <a:cs typeface="Times New Roman" panose="02020603050405020304" pitchFamily="18" charset="0"/>
                        </a:rPr>
                        <a:t>✔</a:t>
                      </a:r>
                      <a:endParaRPr lang="en-US" sz="1600" dirty="0">
                        <a:solidFill>
                          <a:srgbClr val="0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66456523"/>
                  </a:ext>
                </a:extLst>
              </a:tr>
              <a:tr h="370839">
                <a:tc>
                  <a:txBody>
                    <a:bodyPr/>
                    <a:lstStyle/>
                    <a:p>
                      <a:pPr lvl="0" algn="ctr">
                        <a:buNone/>
                      </a:pPr>
                      <a:r>
                        <a:rPr lang="en-US" sz="1600" dirty="0">
                          <a:latin typeface="Times New Roman" panose="02020603050405020304" pitchFamily="18" charset="0"/>
                          <a:cs typeface="Times New Roman" panose="02020603050405020304" pitchFamily="18" charset="0"/>
                        </a:rPr>
                        <a:t>Task 4 ( R language)</a:t>
                      </a:r>
                    </a:p>
                  </a:txBody>
                  <a:tcPr anchor="ctr"/>
                </a:tc>
                <a:tc>
                  <a:txBody>
                    <a:bodyPr/>
                    <a:lstStyle/>
                    <a:p>
                      <a:pPr lvl="0" algn="ctr">
                        <a:buNone/>
                      </a:pPr>
                      <a:r>
                        <a:rPr lang="en-US" sz="1600" u="none" strike="noStrike" noProof="0" dirty="0">
                          <a:solidFill>
                            <a:srgbClr val="000000"/>
                          </a:solidFill>
                          <a:latin typeface="Times New Roman" panose="02020603050405020304" pitchFamily="18" charset="0"/>
                          <a:cs typeface="Times New Roman" panose="02020603050405020304" pitchFamily="18" charset="0"/>
                        </a:rPr>
                        <a:t>✔</a:t>
                      </a:r>
                      <a:endParaRPr lang="en-US" sz="160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lvl="0" algn="ctr">
                        <a:buNone/>
                      </a:pPr>
                      <a:endParaRPr lang="en-US" sz="1600" dirty="0">
                        <a:solidFill>
                          <a:srgbClr val="0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09751116"/>
                  </a:ext>
                </a:extLst>
              </a:tr>
              <a:tr h="370839">
                <a:tc>
                  <a:txBody>
                    <a:bodyPr/>
                    <a:lstStyle/>
                    <a:p>
                      <a:pPr lvl="0" algn="ctr">
                        <a:buNone/>
                      </a:pPr>
                      <a:r>
                        <a:rPr lang="en-US" sz="1600" dirty="0">
                          <a:latin typeface="Times New Roman" panose="02020603050405020304" pitchFamily="18" charset="0"/>
                          <a:cs typeface="Times New Roman" panose="02020603050405020304" pitchFamily="18" charset="0"/>
                        </a:rPr>
                        <a:t>Task 5 (FP-Growth)</a:t>
                      </a:r>
                    </a:p>
                  </a:txBody>
                  <a:tcPr anchor="ctr"/>
                </a:tc>
                <a:tc>
                  <a:txBody>
                    <a:bodyPr/>
                    <a:lstStyle/>
                    <a:p>
                      <a:pPr lvl="0" algn="ctr">
                        <a:buNone/>
                      </a:pPr>
                      <a:endParaRPr lang="en-US" sz="1600"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lvl="0" algn="ctr">
                        <a:buNone/>
                      </a:pPr>
                      <a:r>
                        <a:rPr lang="en-US" sz="1600" u="none" strike="noStrike" noProof="0" dirty="0">
                          <a:solidFill>
                            <a:srgbClr val="000000"/>
                          </a:solidFill>
                          <a:latin typeface="Times New Roman" panose="02020603050405020304" pitchFamily="18" charset="0"/>
                          <a:cs typeface="Times New Roman" panose="02020603050405020304" pitchFamily="18" charset="0"/>
                        </a:rPr>
                        <a:t>✔</a:t>
                      </a:r>
                      <a:endParaRPr lang="en-US" sz="1600" dirty="0">
                        <a:solidFill>
                          <a:srgbClr val="0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8994258"/>
                  </a:ext>
                </a:extLst>
              </a:tr>
              <a:tr h="370839">
                <a:tc>
                  <a:txBody>
                    <a:bodyPr/>
                    <a:lstStyle/>
                    <a:p>
                      <a:pPr lvl="0" algn="ctr">
                        <a:buNone/>
                      </a:pPr>
                      <a:r>
                        <a:rPr lang="en-US" sz="1600" dirty="0">
                          <a:latin typeface="Times New Roman" panose="02020603050405020304" pitchFamily="18" charset="0"/>
                          <a:cs typeface="Times New Roman" panose="02020603050405020304" pitchFamily="18" charset="0"/>
                        </a:rPr>
                        <a:t>Task 6 (Real Database)</a:t>
                      </a:r>
                    </a:p>
                  </a:txBody>
                  <a:tcPr anchor="ctr"/>
                </a:tc>
                <a:tc>
                  <a:txBody>
                    <a:bodyPr/>
                    <a:lstStyle/>
                    <a:p>
                      <a:pPr lvl="0" algn="ctr">
                        <a:buNone/>
                      </a:pPr>
                      <a:r>
                        <a:rPr lang="en-US" sz="1600" u="none" strike="noStrike" noProof="0" dirty="0">
                          <a:solidFill>
                            <a:srgbClr val="000000"/>
                          </a:solidFill>
                          <a:latin typeface="Times New Roman" panose="02020603050405020304" pitchFamily="18" charset="0"/>
                          <a:cs typeface="Times New Roman" panose="02020603050405020304" pitchFamily="18" charset="0"/>
                        </a:rPr>
                        <a:t>✔</a:t>
                      </a:r>
                      <a:endParaRPr lang="en-US" sz="160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lvl="0" algn="ctr">
                        <a:buNone/>
                      </a:pPr>
                      <a:r>
                        <a:rPr lang="en-US" sz="1600" u="none" strike="noStrike" noProof="0" dirty="0">
                          <a:solidFill>
                            <a:srgbClr val="000000"/>
                          </a:solidFill>
                          <a:latin typeface="Times New Roman" panose="02020603050405020304" pitchFamily="18" charset="0"/>
                          <a:cs typeface="Times New Roman" panose="02020603050405020304" pitchFamily="18" charset="0"/>
                        </a:rPr>
                        <a:t>✔</a:t>
                      </a:r>
                      <a:endParaRPr lang="en-US" sz="1600" dirty="0">
                        <a:solidFill>
                          <a:srgbClr val="0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27882046"/>
                  </a:ext>
                </a:extLst>
              </a:tr>
            </a:tbl>
          </a:graphicData>
        </a:graphic>
      </p:graphicFrame>
    </p:spTree>
    <p:extLst>
      <p:ext uri="{BB962C8B-B14F-4D97-AF65-F5344CB8AC3E}">
        <p14:creationId xmlns:p14="http://schemas.microsoft.com/office/powerpoint/2010/main" val="3685225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Top 5 Tips for saying more than just “thanks” in a note - New Tech  Northwest">
            <a:extLst>
              <a:ext uri="{FF2B5EF4-FFF2-40B4-BE49-F238E27FC236}">
                <a16:creationId xmlns:a16="http://schemas.microsoft.com/office/drawing/2014/main" id="{3498B528-465C-8133-2D40-3D3ED876986D}"/>
              </a:ext>
            </a:extLst>
          </p:cNvPr>
          <p:cNvPicPr>
            <a:picLocks noChangeAspect="1"/>
          </p:cNvPicPr>
          <p:nvPr/>
        </p:nvPicPr>
        <p:blipFill rotWithShape="1">
          <a:blip r:embed="rId2">
            <a:alphaModFix amt="40000"/>
          </a:blip>
          <a:srcRect t="4320" b="10776"/>
          <a:stretch/>
        </p:blipFill>
        <p:spPr>
          <a:xfrm>
            <a:off x="20" y="152"/>
            <a:ext cx="12191980" cy="6857848"/>
          </a:xfrm>
          <a:prstGeom prst="rect">
            <a:avLst/>
          </a:prstGeom>
        </p:spPr>
      </p:pic>
      <p:sp>
        <p:nvSpPr>
          <p:cNvPr id="2" name="Title 1">
            <a:extLst>
              <a:ext uri="{FF2B5EF4-FFF2-40B4-BE49-F238E27FC236}">
                <a16:creationId xmlns:a16="http://schemas.microsoft.com/office/drawing/2014/main" id="{C56F69AD-5180-2EB3-AC54-611F853AF04B}"/>
              </a:ext>
            </a:extLst>
          </p:cNvPr>
          <p:cNvSpPr>
            <a:spLocks noGrp="1"/>
          </p:cNvSpPr>
          <p:nvPr>
            <p:ph type="title"/>
          </p:nvPr>
        </p:nvSpPr>
        <p:spPr>
          <a:xfrm>
            <a:off x="640080" y="985233"/>
            <a:ext cx="5758628" cy="3355853"/>
          </a:xfrm>
        </p:spPr>
        <p:txBody>
          <a:bodyPr vert="horz" lIns="91440" tIns="45720" rIns="91440" bIns="45720" rtlCol="0" anchor="t">
            <a:normAutofit/>
          </a:bodyPr>
          <a:lstStyle/>
          <a:p>
            <a:r>
              <a:rPr lang="en-US" sz="6000" b="1" kern="1200">
                <a:solidFill>
                  <a:srgbClr val="FFFFFF"/>
                </a:solidFill>
                <a:latin typeface="+mj-lt"/>
                <a:ea typeface="+mj-ea"/>
                <a:cs typeface="+mj-cs"/>
              </a:rPr>
              <a:t>xiè xie</a:t>
            </a:r>
          </a:p>
        </p:txBody>
      </p:sp>
      <p:cxnSp>
        <p:nvCxnSpPr>
          <p:cNvPr id="13" name="Straight Connector 1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69449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F3F56-F7CC-BD5E-3AA0-44DA0DCE03FC}"/>
              </a:ext>
            </a:extLst>
          </p:cNvPr>
          <p:cNvSpPr>
            <a:spLocks noGrp="1"/>
          </p:cNvSpPr>
          <p:nvPr>
            <p:ph type="title"/>
          </p:nvPr>
        </p:nvSpPr>
        <p:spPr>
          <a:xfrm>
            <a:off x="640080" y="1371601"/>
            <a:ext cx="4297680" cy="1789608"/>
          </a:xfrm>
        </p:spPr>
        <p:txBody>
          <a:bodyPr vert="horz" lIns="91440" tIns="45720" rIns="91440" bIns="45720" rtlCol="0" anchor="t">
            <a:normAutofit/>
          </a:bodyPr>
          <a:lstStyle/>
          <a:p>
            <a:pPr>
              <a:lnSpc>
                <a:spcPct val="90000"/>
              </a:lnSpc>
            </a:pPr>
            <a:r>
              <a:rPr lang="en-US" sz="2800">
                <a:latin typeface="Times New Roman"/>
                <a:cs typeface="Times New Roman"/>
              </a:rPr>
              <a:t>Data Preprocessing (Cont.)</a:t>
            </a:r>
            <a:br>
              <a:rPr lang="en-US" sz="2800">
                <a:latin typeface="Times New Roman"/>
                <a:cs typeface="Times New Roman"/>
              </a:rPr>
            </a:br>
            <a:br>
              <a:rPr lang="en-US" sz="2800">
                <a:latin typeface="Times New Roman"/>
                <a:cs typeface="Times New Roman"/>
              </a:rPr>
            </a:br>
            <a:r>
              <a:rPr lang="en-US" sz="2800">
                <a:latin typeface="Times New Roman"/>
                <a:cs typeface="Times New Roman"/>
              </a:rPr>
              <a:t>Approach 1</a:t>
            </a:r>
            <a:br>
              <a:rPr lang="en-US" sz="2800">
                <a:latin typeface="Times New Roman"/>
                <a:cs typeface="Times New Roman"/>
              </a:rPr>
            </a:br>
            <a:r>
              <a:rPr lang="en-US" sz="2800">
                <a:latin typeface="Times New Roman"/>
                <a:cs typeface="Times New Roman"/>
              </a:rPr>
              <a:t>(data.txt)</a:t>
            </a:r>
          </a:p>
        </p:txBody>
      </p:sp>
      <p:sp>
        <p:nvSpPr>
          <p:cNvPr id="6" name="Content Placeholder 5">
            <a:extLst>
              <a:ext uri="{FF2B5EF4-FFF2-40B4-BE49-F238E27FC236}">
                <a16:creationId xmlns:a16="http://schemas.microsoft.com/office/drawing/2014/main" id="{10357C33-9868-3F64-9D2C-3A528991D97F}"/>
              </a:ext>
            </a:extLst>
          </p:cNvPr>
          <p:cNvSpPr>
            <a:spLocks noGrp="1"/>
          </p:cNvSpPr>
          <p:nvPr>
            <p:ph idx="1"/>
          </p:nvPr>
        </p:nvSpPr>
        <p:spPr>
          <a:xfrm>
            <a:off x="5641848" y="1371601"/>
            <a:ext cx="5888736" cy="4926323"/>
          </a:xfrm>
        </p:spPr>
        <p:txBody>
          <a:bodyPr>
            <a:normAutofit/>
          </a:bodyPr>
          <a:lstStyle/>
          <a:p>
            <a:pPr marL="0">
              <a:lnSpc>
                <a:spcPct val="110000"/>
              </a:lnSpc>
              <a:spcBef>
                <a:spcPts val="0"/>
              </a:spcBef>
            </a:pPr>
            <a:r>
              <a:rPr lang="en-US" altLang="zh-TW" sz="1900" dirty="0">
                <a:latin typeface="Times New Roman" panose="02020603050405020304" pitchFamily="18" charset="0"/>
                <a:cs typeface="Times New Roman" panose="02020603050405020304" pitchFamily="18" charset="0"/>
              </a:rPr>
              <a:t>In our code, data preprocessing involves reading transaction data from a file and converting it into a format suitable for frequent itemset mining. Each transaction is read from the file, with items separated by commas and converted into a list of items. This step ensures that the data is structured and prepared for efficient analysis using the </a:t>
            </a:r>
            <a:r>
              <a:rPr lang="en-US" altLang="zh-TW" sz="1900" dirty="0" err="1">
                <a:latin typeface="Times New Roman" panose="02020603050405020304" pitchFamily="18" charset="0"/>
                <a:cs typeface="Times New Roman" panose="02020603050405020304" pitchFamily="18" charset="0"/>
              </a:rPr>
              <a:t>Apriori</a:t>
            </a:r>
            <a:r>
              <a:rPr lang="en-US" altLang="zh-TW" sz="1900" dirty="0">
                <a:latin typeface="Times New Roman" panose="02020603050405020304" pitchFamily="18" charset="0"/>
                <a:cs typeface="Times New Roman" panose="02020603050405020304" pitchFamily="18" charset="0"/>
              </a:rPr>
              <a:t> algorithm.</a:t>
            </a:r>
          </a:p>
          <a:p>
            <a:pPr marL="0">
              <a:lnSpc>
                <a:spcPct val="110000"/>
              </a:lnSpc>
              <a:spcBef>
                <a:spcPts val="0"/>
              </a:spcBef>
            </a:pPr>
            <a:endParaRPr lang="en-US" altLang="zh-TW" sz="1900" dirty="0">
              <a:latin typeface="Times New Roman" panose="02020603050405020304" pitchFamily="18" charset="0"/>
              <a:cs typeface="Times New Roman" panose="02020603050405020304" pitchFamily="18" charset="0"/>
            </a:endParaRPr>
          </a:p>
          <a:p>
            <a:pPr marL="0">
              <a:lnSpc>
                <a:spcPct val="110000"/>
              </a:lnSpc>
              <a:spcBef>
                <a:spcPts val="0"/>
              </a:spcBef>
            </a:pPr>
            <a:r>
              <a:rPr lang="en-US" altLang="zh-TW" sz="1900" dirty="0">
                <a:latin typeface="Times New Roman" panose="02020603050405020304" pitchFamily="18" charset="0"/>
                <a:cs typeface="Times New Roman" panose="02020603050405020304" pitchFamily="18" charset="0"/>
              </a:rPr>
              <a:t>Next, the transactions are processed by a handler class that indexes items to their respective transactions, allowing for quick support calculations. This preprocessing step cleans and organizes the raw transaction data, making it ready for identifying frequent </a:t>
            </a:r>
            <a:r>
              <a:rPr lang="en-US" altLang="zh-TW" sz="1900" dirty="0" err="1">
                <a:latin typeface="Times New Roman" panose="02020603050405020304" pitchFamily="18" charset="0"/>
                <a:cs typeface="Times New Roman" panose="02020603050405020304" pitchFamily="18" charset="0"/>
              </a:rPr>
              <a:t>itemsets</a:t>
            </a:r>
            <a:r>
              <a:rPr lang="en-US" altLang="zh-TW" sz="1900" dirty="0">
                <a:latin typeface="Times New Roman" panose="02020603050405020304" pitchFamily="18" charset="0"/>
                <a:cs typeface="Times New Roman" panose="02020603050405020304" pitchFamily="18" charset="0"/>
              </a:rPr>
              <a:t> based on specified minimum support thresholds.</a:t>
            </a:r>
            <a:endParaRPr lang="zh-TW" altLang="en-US" sz="19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3" descr="What is Data Analytics? Definition, Types, and Uses">
            <a:extLst>
              <a:ext uri="{FF2B5EF4-FFF2-40B4-BE49-F238E27FC236}">
                <a16:creationId xmlns:a16="http://schemas.microsoft.com/office/drawing/2014/main" id="{820728FD-9C56-2C61-097E-5C682BE609D2}"/>
              </a:ext>
            </a:extLst>
          </p:cNvPr>
          <p:cNvPicPr>
            <a:picLocks noChangeAspect="1"/>
          </p:cNvPicPr>
          <p:nvPr/>
        </p:nvPicPr>
        <p:blipFill>
          <a:blip r:embed="rId3"/>
          <a:stretch>
            <a:fillRect/>
          </a:stretch>
        </p:blipFill>
        <p:spPr>
          <a:xfrm>
            <a:off x="716280" y="4185660"/>
            <a:ext cx="4224528" cy="2112264"/>
          </a:xfrm>
          <a:prstGeom prst="rect">
            <a:avLst/>
          </a:prstGeom>
        </p:spPr>
      </p:pic>
    </p:spTree>
    <p:extLst>
      <p:ext uri="{BB962C8B-B14F-4D97-AF65-F5344CB8AC3E}">
        <p14:creationId xmlns:p14="http://schemas.microsoft.com/office/powerpoint/2010/main" val="40128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F3F56-F7CC-BD5E-3AA0-44DA0DCE03FC}"/>
              </a:ext>
            </a:extLst>
          </p:cNvPr>
          <p:cNvSpPr>
            <a:spLocks noGrp="1"/>
          </p:cNvSpPr>
          <p:nvPr>
            <p:ph type="title"/>
          </p:nvPr>
        </p:nvSpPr>
        <p:spPr>
          <a:xfrm>
            <a:off x="640080" y="914401"/>
            <a:ext cx="4876801" cy="1569516"/>
          </a:xfrm>
        </p:spPr>
        <p:txBody>
          <a:bodyPr vert="horz" lIns="91440" tIns="45720" rIns="91440" bIns="45720" rtlCol="0" anchor="ctr">
            <a:noAutofit/>
          </a:bodyPr>
          <a:lstStyle/>
          <a:p>
            <a:pPr algn="ctr"/>
            <a:r>
              <a:rPr lang="en-US" sz="3000" dirty="0">
                <a:latin typeface="Times New Roman"/>
                <a:cs typeface="Times New Roman"/>
              </a:rPr>
              <a:t>Data Preprocessing (Cont.)</a:t>
            </a:r>
            <a:br>
              <a:rPr lang="en-US" sz="3000" dirty="0">
                <a:latin typeface="Times New Roman"/>
                <a:cs typeface="Times New Roman"/>
              </a:rPr>
            </a:br>
            <a:br>
              <a:rPr lang="en-US" sz="3000" dirty="0">
                <a:latin typeface="Times New Roman"/>
                <a:cs typeface="Times New Roman"/>
              </a:rPr>
            </a:br>
            <a:r>
              <a:rPr lang="en-US" sz="2000" dirty="0">
                <a:latin typeface="Times New Roman"/>
                <a:cs typeface="Times New Roman"/>
              </a:rPr>
              <a:t>Approach 2</a:t>
            </a:r>
            <a:br>
              <a:rPr lang="en-US" sz="2000" dirty="0">
                <a:latin typeface="Times New Roman"/>
                <a:cs typeface="Times New Roman"/>
              </a:rPr>
            </a:br>
            <a:r>
              <a:rPr lang="en-US" sz="2000" dirty="0">
                <a:latin typeface="Times New Roman"/>
                <a:cs typeface="Times New Roman"/>
              </a:rPr>
              <a:t>(music.txt)</a:t>
            </a:r>
          </a:p>
        </p:txBody>
      </p:sp>
      <p:sp>
        <p:nvSpPr>
          <p:cNvPr id="3" name="Content Placeholder 2">
            <a:extLst>
              <a:ext uri="{FF2B5EF4-FFF2-40B4-BE49-F238E27FC236}">
                <a16:creationId xmlns:a16="http://schemas.microsoft.com/office/drawing/2014/main" id="{5DF7EF9D-B94C-A4BA-1A23-04426042D4F1}"/>
              </a:ext>
            </a:extLst>
          </p:cNvPr>
          <p:cNvSpPr>
            <a:spLocks noGrp="1"/>
          </p:cNvSpPr>
          <p:nvPr>
            <p:ph idx="1"/>
          </p:nvPr>
        </p:nvSpPr>
        <p:spPr>
          <a:xfrm>
            <a:off x="6400799" y="143201"/>
            <a:ext cx="5116481" cy="6072984"/>
          </a:xfrm>
        </p:spPr>
        <p:txBody>
          <a:bodyPr vert="horz" lIns="91440" tIns="45720" rIns="91440" bIns="45720" rtlCol="0" anchor="ctr">
            <a:noAutofit/>
          </a:bodyPr>
          <a:lstStyle/>
          <a:p>
            <a:pPr marL="0" indent="0" algn="just">
              <a:lnSpc>
                <a:spcPct val="100000"/>
              </a:lnSpc>
              <a:spcBef>
                <a:spcPts val="0"/>
              </a:spcBef>
              <a:buNone/>
            </a:pPr>
            <a:r>
              <a:rPr lang="en-US" sz="1600" dirty="0">
                <a:latin typeface="Times New Roman"/>
                <a:ea typeface="+mn-lt"/>
                <a:cs typeface="+mn-lt"/>
              </a:rPr>
              <a:t>The code implements the </a:t>
            </a:r>
            <a:r>
              <a:rPr lang="en-US" sz="1600" dirty="0" err="1">
                <a:latin typeface="Times New Roman"/>
                <a:ea typeface="+mn-lt"/>
                <a:cs typeface="+mn-lt"/>
              </a:rPr>
              <a:t>Apriori</a:t>
            </a:r>
            <a:r>
              <a:rPr lang="en-US" sz="1600" dirty="0">
                <a:latin typeface="Times New Roman"/>
                <a:ea typeface="+mn-lt"/>
                <a:cs typeface="+mn-lt"/>
              </a:rPr>
              <a:t> algorithm to identify</a:t>
            </a:r>
            <a:endParaRPr lang="en-US" dirty="0"/>
          </a:p>
          <a:p>
            <a:pPr marL="0" indent="0" algn="just">
              <a:lnSpc>
                <a:spcPct val="100000"/>
              </a:lnSpc>
              <a:spcBef>
                <a:spcPts val="0"/>
              </a:spcBef>
              <a:buNone/>
            </a:pPr>
            <a:r>
              <a:rPr lang="en-US" sz="1600" dirty="0">
                <a:latin typeface="Times New Roman"/>
                <a:ea typeface="+mn-lt"/>
                <a:cs typeface="+mn-lt"/>
              </a:rPr>
              <a:t>frequent </a:t>
            </a:r>
            <a:r>
              <a:rPr lang="en-US" sz="1600" dirty="0" err="1">
                <a:latin typeface="Times New Roman"/>
                <a:ea typeface="+mn-lt"/>
                <a:cs typeface="+mn-lt"/>
              </a:rPr>
              <a:t>itemsets</a:t>
            </a:r>
            <a:r>
              <a:rPr lang="en-US" sz="1600" dirty="0">
                <a:latin typeface="Times New Roman"/>
                <a:ea typeface="+mn-lt"/>
                <a:cs typeface="+mn-lt"/>
              </a:rPr>
              <a:t> in transaction data. It reads transactions</a:t>
            </a:r>
            <a:endParaRPr lang="en-US" dirty="0">
              <a:latin typeface="Grandview Display"/>
              <a:ea typeface="+mn-lt"/>
              <a:cs typeface="+mn-lt"/>
            </a:endParaRPr>
          </a:p>
          <a:p>
            <a:pPr marL="0" indent="0" algn="just">
              <a:lnSpc>
                <a:spcPct val="100000"/>
              </a:lnSpc>
              <a:spcBef>
                <a:spcPts val="0"/>
              </a:spcBef>
              <a:buNone/>
            </a:pPr>
            <a:r>
              <a:rPr lang="en-US" sz="1600" dirty="0">
                <a:latin typeface="Times New Roman"/>
                <a:ea typeface="+mn-lt"/>
                <a:cs typeface="+mn-lt"/>
              </a:rPr>
              <a:t>from a file and organizes them into a list of lists, with each</a:t>
            </a:r>
            <a:endParaRPr lang="en-US" dirty="0">
              <a:latin typeface="Grandview Display"/>
              <a:ea typeface="+mn-lt"/>
              <a:cs typeface="+mn-lt"/>
            </a:endParaRPr>
          </a:p>
          <a:p>
            <a:pPr marL="0" indent="0" algn="just">
              <a:lnSpc>
                <a:spcPct val="100000"/>
              </a:lnSpc>
              <a:spcBef>
                <a:spcPts val="0"/>
              </a:spcBef>
              <a:buNone/>
            </a:pPr>
            <a:r>
              <a:rPr lang="en-US" sz="1600" dirty="0">
                <a:latin typeface="Times New Roman"/>
                <a:ea typeface="+mn-lt"/>
                <a:cs typeface="+mn-lt"/>
              </a:rPr>
              <a:t>inner list containing items from a single transaction. The</a:t>
            </a:r>
            <a:endParaRPr lang="en-US" dirty="0">
              <a:latin typeface="Grandview Display"/>
              <a:ea typeface="+mn-lt"/>
              <a:cs typeface="+mn-lt"/>
            </a:endParaRPr>
          </a:p>
          <a:p>
            <a:pPr marL="0" indent="0" algn="just">
              <a:lnSpc>
                <a:spcPct val="100000"/>
              </a:lnSpc>
              <a:spcBef>
                <a:spcPts val="0"/>
              </a:spcBef>
              <a:buNone/>
            </a:pPr>
            <a:r>
              <a:rPr lang="en-US" sz="1600" dirty="0">
                <a:latin typeface="Times New Roman"/>
                <a:ea typeface="+mn-lt"/>
                <a:cs typeface="+mn-lt"/>
              </a:rPr>
              <a:t>`TransactionsHandler` class indexes these items to their</a:t>
            </a:r>
            <a:endParaRPr lang="en-US" dirty="0">
              <a:latin typeface="Grandview Display"/>
              <a:ea typeface="+mn-lt"/>
              <a:cs typeface="+mn-lt"/>
            </a:endParaRPr>
          </a:p>
          <a:p>
            <a:pPr marL="0" indent="0" algn="just">
              <a:lnSpc>
                <a:spcPct val="100000"/>
              </a:lnSpc>
              <a:spcBef>
                <a:spcPts val="0"/>
              </a:spcBef>
              <a:buNone/>
            </a:pPr>
            <a:r>
              <a:rPr lang="en-US" sz="1600" dirty="0">
                <a:latin typeface="Times New Roman"/>
                <a:ea typeface="+mn-lt"/>
                <a:cs typeface="+mn-lt"/>
              </a:rPr>
              <a:t>respective transactions, enabling quick calculation of</a:t>
            </a:r>
            <a:endParaRPr lang="en-US" dirty="0">
              <a:latin typeface="Grandview Display"/>
              <a:ea typeface="+mn-lt"/>
              <a:cs typeface="+mn-lt"/>
            </a:endParaRPr>
          </a:p>
          <a:p>
            <a:pPr marL="0" indent="0" algn="just">
              <a:lnSpc>
                <a:spcPct val="100000"/>
              </a:lnSpc>
              <a:spcBef>
                <a:spcPts val="0"/>
              </a:spcBef>
              <a:buNone/>
            </a:pPr>
            <a:r>
              <a:rPr lang="en-US" sz="1600" dirty="0">
                <a:latin typeface="Times New Roman"/>
                <a:ea typeface="+mn-lt"/>
                <a:cs typeface="+mn-lt"/>
              </a:rPr>
              <a:t>itemset support and iterating until no further frequent</a:t>
            </a:r>
            <a:endParaRPr lang="en-US" dirty="0">
              <a:latin typeface="Grandview Display"/>
              <a:ea typeface="+mn-lt"/>
              <a:cs typeface="+mn-lt"/>
            </a:endParaRPr>
          </a:p>
          <a:p>
            <a:pPr marL="0" indent="0" algn="just">
              <a:lnSpc>
                <a:spcPct val="100000"/>
              </a:lnSpc>
              <a:spcBef>
                <a:spcPts val="0"/>
              </a:spcBef>
              <a:buNone/>
            </a:pPr>
            <a:r>
              <a:rPr lang="en-US" sz="1600" dirty="0" err="1">
                <a:latin typeface="Times New Roman"/>
                <a:ea typeface="+mn-lt"/>
                <a:cs typeface="+mn-lt"/>
              </a:rPr>
              <a:t>itemsets</a:t>
            </a:r>
            <a:r>
              <a:rPr lang="en-US" sz="1600" dirty="0">
                <a:latin typeface="Times New Roman"/>
                <a:ea typeface="+mn-lt"/>
                <a:cs typeface="+mn-lt"/>
              </a:rPr>
              <a:t> can be found.</a:t>
            </a:r>
            <a:endParaRPr lang="en-US" dirty="0"/>
          </a:p>
          <a:p>
            <a:pPr marL="0" indent="0" algn="just">
              <a:lnSpc>
                <a:spcPct val="100000"/>
              </a:lnSpc>
              <a:spcBef>
                <a:spcPts val="0"/>
              </a:spcBef>
              <a:buNone/>
            </a:pPr>
            <a:endParaRPr lang="en-US" sz="1600" dirty="0">
              <a:latin typeface="Times New Roman"/>
              <a:cs typeface="Times New Roman"/>
            </a:endParaRPr>
          </a:p>
          <a:p>
            <a:pPr marL="0" indent="0" algn="just">
              <a:lnSpc>
                <a:spcPct val="100000"/>
              </a:lnSpc>
              <a:spcBef>
                <a:spcPts val="0"/>
              </a:spcBef>
              <a:buNone/>
            </a:pPr>
            <a:r>
              <a:rPr lang="en-US" sz="1600" dirty="0">
                <a:latin typeface="Times New Roman"/>
                <a:ea typeface="+mn-lt"/>
                <a:cs typeface="+mn-lt"/>
              </a:rPr>
              <a:t>The `</a:t>
            </a:r>
            <a:r>
              <a:rPr lang="en-US" sz="1600" dirty="0" err="1">
                <a:latin typeface="Times New Roman"/>
                <a:ea typeface="+mn-lt"/>
                <a:cs typeface="+mn-lt"/>
              </a:rPr>
              <a:t>TransactionsHandler</a:t>
            </a:r>
            <a:r>
              <a:rPr lang="en-US" sz="1600" dirty="0">
                <a:latin typeface="Times New Roman"/>
                <a:ea typeface="+mn-lt"/>
                <a:cs typeface="+mn-lt"/>
              </a:rPr>
              <a:t>` class efficiently manages and</a:t>
            </a:r>
          </a:p>
          <a:p>
            <a:pPr marL="0" indent="0" algn="just">
              <a:lnSpc>
                <a:spcPct val="100000"/>
              </a:lnSpc>
              <a:spcBef>
                <a:spcPts val="0"/>
              </a:spcBef>
              <a:buNone/>
            </a:pPr>
            <a:r>
              <a:rPr lang="en-US" sz="1600" dirty="0">
                <a:latin typeface="Times New Roman"/>
                <a:ea typeface="+mn-lt"/>
                <a:cs typeface="+mn-lt"/>
              </a:rPr>
              <a:t>filters transactions by support, storing item indices and</a:t>
            </a:r>
            <a:endParaRPr lang="en-US" dirty="0">
              <a:latin typeface="Grandview Display"/>
              <a:ea typeface="+mn-lt"/>
              <a:cs typeface="+mn-lt"/>
            </a:endParaRPr>
          </a:p>
          <a:p>
            <a:pPr marL="0" indent="0" algn="just">
              <a:lnSpc>
                <a:spcPct val="100000"/>
              </a:lnSpc>
              <a:spcBef>
                <a:spcPts val="0"/>
              </a:spcBef>
              <a:buNone/>
            </a:pPr>
            <a:r>
              <a:rPr lang="en-US" sz="1600" dirty="0">
                <a:latin typeface="Times New Roman"/>
                <a:ea typeface="+mn-lt"/>
                <a:cs typeface="+mn-lt"/>
              </a:rPr>
              <a:t>calculating support for candidate </a:t>
            </a:r>
            <a:r>
              <a:rPr lang="en-US" sz="1600" dirty="0" err="1">
                <a:latin typeface="Times New Roman"/>
                <a:ea typeface="+mn-lt"/>
                <a:cs typeface="+mn-lt"/>
              </a:rPr>
              <a:t>itemsets</a:t>
            </a:r>
            <a:r>
              <a:rPr lang="en-US" sz="1600" dirty="0">
                <a:latin typeface="Times New Roman"/>
                <a:ea typeface="+mn-lt"/>
                <a:cs typeface="+mn-lt"/>
              </a:rPr>
              <a:t>. This ensures the</a:t>
            </a:r>
            <a:endParaRPr lang="en-US" dirty="0">
              <a:latin typeface="Grandview Display"/>
              <a:ea typeface="+mn-lt"/>
              <a:cs typeface="+mn-lt"/>
            </a:endParaRPr>
          </a:p>
          <a:p>
            <a:pPr marL="0" indent="0" algn="just">
              <a:lnSpc>
                <a:spcPct val="100000"/>
              </a:lnSpc>
              <a:spcBef>
                <a:spcPts val="0"/>
              </a:spcBef>
              <a:buNone/>
            </a:pPr>
            <a:r>
              <a:rPr lang="en-US" sz="1600" dirty="0">
                <a:latin typeface="Times New Roman"/>
                <a:ea typeface="+mn-lt"/>
                <a:cs typeface="+mn-lt"/>
              </a:rPr>
              <a:t>Apriori algorithm quickly identifies valid </a:t>
            </a:r>
            <a:r>
              <a:rPr lang="en-US" sz="1600" dirty="0" err="1">
                <a:latin typeface="Times New Roman"/>
                <a:ea typeface="+mn-lt"/>
                <a:cs typeface="+mn-lt"/>
              </a:rPr>
              <a:t>itemsets</a:t>
            </a:r>
            <a:r>
              <a:rPr lang="en-US" sz="1600" dirty="0">
                <a:latin typeface="Times New Roman"/>
                <a:ea typeface="+mn-lt"/>
                <a:cs typeface="+mn-lt"/>
              </a:rPr>
              <a:t> that meet</a:t>
            </a:r>
            <a:endParaRPr lang="en-US" dirty="0">
              <a:latin typeface="Grandview Display"/>
              <a:ea typeface="+mn-lt"/>
              <a:cs typeface="+mn-lt"/>
            </a:endParaRPr>
          </a:p>
          <a:p>
            <a:pPr marL="0" indent="0" algn="just">
              <a:lnSpc>
                <a:spcPct val="100000"/>
              </a:lnSpc>
              <a:spcBef>
                <a:spcPts val="0"/>
              </a:spcBef>
              <a:buNone/>
            </a:pPr>
            <a:r>
              <a:rPr lang="en-US" sz="1600" dirty="0">
                <a:latin typeface="Times New Roman"/>
                <a:ea typeface="+mn-lt"/>
                <a:cs typeface="+mn-lt"/>
              </a:rPr>
              <a:t>the minimum support criteria. The final output provides</a:t>
            </a:r>
            <a:endParaRPr lang="en-US" dirty="0">
              <a:latin typeface="Grandview Display"/>
              <a:ea typeface="+mn-lt"/>
              <a:cs typeface="+mn-lt"/>
            </a:endParaRPr>
          </a:p>
          <a:p>
            <a:pPr marL="0" indent="0" algn="just">
              <a:lnSpc>
                <a:spcPct val="100000"/>
              </a:lnSpc>
              <a:spcBef>
                <a:spcPts val="0"/>
              </a:spcBef>
              <a:buNone/>
            </a:pPr>
            <a:r>
              <a:rPr lang="en-US" sz="1600" dirty="0">
                <a:latin typeface="Times New Roman"/>
                <a:ea typeface="+mn-lt"/>
                <a:cs typeface="+mn-lt"/>
              </a:rPr>
              <a:t>frequent </a:t>
            </a:r>
            <a:r>
              <a:rPr lang="en-US" sz="1600" dirty="0" err="1">
                <a:latin typeface="Times New Roman"/>
                <a:ea typeface="+mn-lt"/>
                <a:cs typeface="+mn-lt"/>
              </a:rPr>
              <a:t>itemsets</a:t>
            </a:r>
            <a:r>
              <a:rPr lang="en-US" sz="1600" dirty="0">
                <a:latin typeface="Times New Roman"/>
                <a:ea typeface="+mn-lt"/>
                <a:cs typeface="+mn-lt"/>
              </a:rPr>
              <a:t> with their counts and support levels,</a:t>
            </a:r>
            <a:endParaRPr lang="en-US" dirty="0">
              <a:latin typeface="Grandview Display"/>
              <a:ea typeface="+mn-lt"/>
              <a:cs typeface="+mn-lt"/>
            </a:endParaRPr>
          </a:p>
          <a:p>
            <a:pPr marL="0" indent="0" algn="just">
              <a:lnSpc>
                <a:spcPct val="100000"/>
              </a:lnSpc>
              <a:spcBef>
                <a:spcPts val="0"/>
              </a:spcBef>
              <a:buNone/>
            </a:pPr>
            <a:r>
              <a:rPr lang="en-US" sz="1600" dirty="0">
                <a:latin typeface="Times New Roman"/>
                <a:ea typeface="+mn-lt"/>
                <a:cs typeface="+mn-lt"/>
              </a:rPr>
              <a:t>printed for various minimum support thresholds.</a:t>
            </a:r>
            <a:endParaRPr lang="en-US" dirty="0"/>
          </a:p>
        </p:txBody>
      </p:sp>
      <p:pic>
        <p:nvPicPr>
          <p:cNvPr id="4" name="Picture 3" descr="What is Data Analytics? Definition, Types, and Uses">
            <a:extLst>
              <a:ext uri="{FF2B5EF4-FFF2-40B4-BE49-F238E27FC236}">
                <a16:creationId xmlns:a16="http://schemas.microsoft.com/office/drawing/2014/main" id="{820728FD-9C56-2C61-097E-5C682BE609D2}"/>
              </a:ext>
            </a:extLst>
          </p:cNvPr>
          <p:cNvPicPr>
            <a:picLocks noChangeAspect="1"/>
          </p:cNvPicPr>
          <p:nvPr/>
        </p:nvPicPr>
        <p:blipFill>
          <a:blip r:embed="rId2"/>
          <a:stretch>
            <a:fillRect/>
          </a:stretch>
        </p:blipFill>
        <p:spPr>
          <a:xfrm>
            <a:off x="713232" y="3579623"/>
            <a:ext cx="4806291" cy="2403145"/>
          </a:xfrm>
          <a:prstGeom prst="rect">
            <a:avLst/>
          </a:prstGeom>
        </p:spPr>
      </p:pic>
      <p:cxnSp>
        <p:nvCxnSpPr>
          <p:cNvPr id="14" name="Straight Connector 13">
            <a:extLst>
              <a:ext uri="{FF2B5EF4-FFF2-40B4-BE49-F238E27FC236}">
                <a16:creationId xmlns:a16="http://schemas.microsoft.com/office/drawing/2014/main" id="{540DBD50-3CB1-A513-2321-1891E3F095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632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C52FAB7B-42C1-46AA-9C68-7AD281066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ow algorithms come into being - TechTalks">
            <a:extLst>
              <a:ext uri="{FF2B5EF4-FFF2-40B4-BE49-F238E27FC236}">
                <a16:creationId xmlns:a16="http://schemas.microsoft.com/office/drawing/2014/main" id="{F564EDE9-8033-607B-EFB5-0B1CC2B81415}"/>
              </a:ext>
            </a:extLst>
          </p:cNvPr>
          <p:cNvPicPr>
            <a:picLocks noChangeAspect="1"/>
          </p:cNvPicPr>
          <p:nvPr/>
        </p:nvPicPr>
        <p:blipFill rotWithShape="1">
          <a:blip r:embed="rId2">
            <a:alphaModFix/>
          </a:blip>
          <a:srcRect t="10002"/>
          <a:stretch/>
        </p:blipFill>
        <p:spPr>
          <a:xfrm>
            <a:off x="1" y="152"/>
            <a:ext cx="12192000" cy="6857848"/>
          </a:xfrm>
          <a:prstGeom prst="rect">
            <a:avLst/>
          </a:prstGeom>
        </p:spPr>
      </p:pic>
      <p:sp>
        <p:nvSpPr>
          <p:cNvPr id="29" name="Rectangle 28">
            <a:extLst>
              <a:ext uri="{FF2B5EF4-FFF2-40B4-BE49-F238E27FC236}">
                <a16:creationId xmlns:a16="http://schemas.microsoft.com/office/drawing/2014/main" id="{F905206B-651D-4874-B365-85CC5F9C8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152"/>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4F606-3744-DF9D-8D25-2D59E9FD7E73}"/>
              </a:ext>
            </a:extLst>
          </p:cNvPr>
          <p:cNvSpPr>
            <a:spLocks noGrp="1"/>
          </p:cNvSpPr>
          <p:nvPr>
            <p:ph type="title"/>
          </p:nvPr>
        </p:nvSpPr>
        <p:spPr>
          <a:xfrm>
            <a:off x="6614531" y="1371600"/>
            <a:ext cx="4916477" cy="2933952"/>
          </a:xfrm>
        </p:spPr>
        <p:txBody>
          <a:bodyPr vert="horz" lIns="91440" tIns="45720" rIns="91440" bIns="45720" rtlCol="0" anchor="t">
            <a:normAutofit/>
          </a:bodyPr>
          <a:lstStyle/>
          <a:p>
            <a:pPr algn="r"/>
            <a:r>
              <a:rPr lang="en-US" sz="5000" b="1" kern="1200">
                <a:solidFill>
                  <a:srgbClr val="FFFFFF"/>
                </a:solidFill>
                <a:latin typeface="Times New Roman"/>
                <a:cs typeface="Times New Roman"/>
              </a:rPr>
              <a:t>Algorithm</a:t>
            </a:r>
          </a:p>
        </p:txBody>
      </p:sp>
      <p:cxnSp>
        <p:nvCxnSpPr>
          <p:cNvPr id="30" name="Straight Connector 29">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577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26340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7F11DBFE-E80E-7C5D-1371-555C8D30B252}"/>
              </a:ext>
            </a:extLst>
          </p:cNvPr>
          <p:cNvPicPr>
            <a:picLocks noChangeAspect="1"/>
          </p:cNvPicPr>
          <p:nvPr/>
        </p:nvPicPr>
        <p:blipFill rotWithShape="1">
          <a:blip r:embed="rId2"/>
          <a:srcRect l="3267" r="17143"/>
          <a:stretch/>
        </p:blipFill>
        <p:spPr>
          <a:xfrm>
            <a:off x="20" y="10"/>
            <a:ext cx="4857871" cy="6857990"/>
          </a:xfrm>
          <a:prstGeom prst="rect">
            <a:avLst/>
          </a:prstGeom>
        </p:spPr>
      </p:pic>
      <p:cxnSp>
        <p:nvCxnSpPr>
          <p:cNvPr id="14" name="Straight Connector 13">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1C2483-F9FA-462E-199C-5099FD5189A1}"/>
              </a:ext>
            </a:extLst>
          </p:cNvPr>
          <p:cNvSpPr>
            <a:spLocks noGrp="1"/>
          </p:cNvSpPr>
          <p:nvPr>
            <p:ph type="title"/>
          </p:nvPr>
        </p:nvSpPr>
        <p:spPr>
          <a:xfrm>
            <a:off x="5496821" y="1371600"/>
            <a:ext cx="6034187" cy="479443"/>
          </a:xfrm>
        </p:spPr>
        <p:txBody>
          <a:bodyPr vert="horz" lIns="91440" tIns="45720" rIns="91440" bIns="45720" rtlCol="0" anchor="ctr">
            <a:noAutofit/>
          </a:bodyPr>
          <a:lstStyle/>
          <a:p>
            <a:pPr rtl="0">
              <a:lnSpc>
                <a:spcPct val="90000"/>
              </a:lnSpc>
            </a:pPr>
            <a:endParaRPr lang="en-US" sz="3000" dirty="0">
              <a:latin typeface="Times New Roman"/>
              <a:ea typeface="Segoe UI"/>
              <a:cs typeface="Segoe UI"/>
            </a:endParaRPr>
          </a:p>
          <a:p>
            <a:pPr>
              <a:lnSpc>
                <a:spcPct val="90000"/>
              </a:lnSpc>
            </a:pPr>
            <a:r>
              <a:rPr lang="en-US" sz="3000" dirty="0">
                <a:latin typeface="Times New Roman"/>
                <a:ea typeface="Segoe UI"/>
                <a:cs typeface="Segoe UI"/>
              </a:rPr>
              <a:t>​</a:t>
            </a:r>
            <a:r>
              <a:rPr lang="en-US" sz="3000" dirty="0" err="1">
                <a:latin typeface="Times New Roman"/>
                <a:ea typeface="Segoe UI"/>
                <a:cs typeface="Times New Roman"/>
              </a:rPr>
              <a:t>Apriori</a:t>
            </a:r>
            <a:r>
              <a:rPr lang="en-US" sz="3000" dirty="0">
                <a:latin typeface="Times New Roman"/>
                <a:ea typeface="Segoe UI"/>
                <a:cs typeface="Times New Roman"/>
              </a:rPr>
              <a:t> Algorithm </a:t>
            </a:r>
          </a:p>
          <a:p>
            <a:pPr rtl="0">
              <a:lnSpc>
                <a:spcPct val="90000"/>
              </a:lnSpc>
            </a:pPr>
            <a:r>
              <a:rPr lang="en-US" sz="3000" dirty="0">
                <a:latin typeface="Avenir Next LT Pro"/>
                <a:ea typeface="Segoe UI"/>
                <a:cs typeface="Segoe UI"/>
              </a:rPr>
              <a:t>​</a:t>
            </a:r>
            <a:endParaRPr lang="en-US" sz="3000" dirty="0"/>
          </a:p>
        </p:txBody>
      </p:sp>
      <p:sp>
        <p:nvSpPr>
          <p:cNvPr id="3" name="Content Placeholder 2">
            <a:extLst>
              <a:ext uri="{FF2B5EF4-FFF2-40B4-BE49-F238E27FC236}">
                <a16:creationId xmlns:a16="http://schemas.microsoft.com/office/drawing/2014/main" id="{85686C1D-5B45-FA04-3835-8FC8092D0CDE}"/>
              </a:ext>
            </a:extLst>
          </p:cNvPr>
          <p:cNvSpPr>
            <a:spLocks noGrp="1"/>
          </p:cNvSpPr>
          <p:nvPr>
            <p:ph idx="1"/>
          </p:nvPr>
        </p:nvSpPr>
        <p:spPr>
          <a:xfrm>
            <a:off x="5496821" y="2077182"/>
            <a:ext cx="6034187" cy="4220741"/>
          </a:xfrm>
        </p:spPr>
        <p:txBody>
          <a:bodyPr vert="horz" lIns="91440" tIns="45720" rIns="91440" bIns="45720" rtlCol="0" anchor="ctr">
            <a:normAutofit/>
          </a:bodyPr>
          <a:lstStyle/>
          <a:p>
            <a:pPr marL="0" indent="0" rtl="0">
              <a:lnSpc>
                <a:spcPct val="110000"/>
              </a:lnSpc>
              <a:buNone/>
            </a:pPr>
            <a:r>
              <a:rPr lang="en-US" sz="1600" baseline="0" dirty="0">
                <a:latin typeface="Times New Roman"/>
                <a:ea typeface="Segoe UI"/>
                <a:cs typeface="Segoe UI"/>
              </a:rPr>
              <a:t>The </a:t>
            </a:r>
            <a:r>
              <a:rPr lang="en-US" sz="1600" baseline="0" dirty="0" err="1">
                <a:latin typeface="Times New Roman"/>
                <a:ea typeface="Segoe UI"/>
                <a:cs typeface="Segoe UI"/>
              </a:rPr>
              <a:t>Apriori</a:t>
            </a:r>
            <a:r>
              <a:rPr lang="en-US" sz="1600" baseline="0" dirty="0">
                <a:latin typeface="Times New Roman"/>
                <a:ea typeface="Segoe UI"/>
                <a:cs typeface="Segoe UI"/>
              </a:rPr>
              <a:t> algorithm is a classic algorithm used in data mining for discovering frequent </a:t>
            </a:r>
            <a:r>
              <a:rPr lang="en-US" sz="1600" baseline="0" dirty="0" err="1">
                <a:latin typeface="Times New Roman"/>
                <a:ea typeface="Segoe UI"/>
                <a:cs typeface="Segoe UI"/>
              </a:rPr>
              <a:t>itemsets</a:t>
            </a:r>
            <a:r>
              <a:rPr lang="en-US" sz="1600" baseline="0" dirty="0">
                <a:latin typeface="Times New Roman"/>
                <a:ea typeface="Segoe UI"/>
                <a:cs typeface="Segoe UI"/>
              </a:rPr>
              <a:t> in a dataset and learning association rules. It was proposed by Rakesh Agrawal and Ramakrishnan Srikant in 1994. Here's a detailed definition and explanation:</a:t>
            </a:r>
            <a:r>
              <a:rPr lang="en-US" sz="1600" dirty="0">
                <a:latin typeface="Times New Roman"/>
                <a:ea typeface="Segoe UI"/>
                <a:cs typeface="Segoe UI"/>
              </a:rPr>
              <a:t>​</a:t>
            </a:r>
            <a:endParaRPr lang="en-US" sz="1600" dirty="0"/>
          </a:p>
          <a:p>
            <a:pPr marL="0" indent="0" rtl="0">
              <a:lnSpc>
                <a:spcPct val="110000"/>
              </a:lnSpc>
              <a:buNone/>
            </a:pPr>
            <a:r>
              <a:rPr lang="en-US" sz="1600" b="1" baseline="0" dirty="0">
                <a:latin typeface="Times New Roman"/>
                <a:ea typeface="Segoe UI"/>
                <a:cs typeface="Segoe UI"/>
              </a:rPr>
              <a:t>Definition</a:t>
            </a:r>
            <a:r>
              <a:rPr lang="en-US" sz="1600" dirty="0">
                <a:latin typeface="Times New Roman"/>
                <a:ea typeface="Segoe UI"/>
                <a:cs typeface="Segoe UI"/>
              </a:rPr>
              <a:t>​</a:t>
            </a:r>
          </a:p>
          <a:p>
            <a:pPr marL="0" indent="0" rtl="0">
              <a:lnSpc>
                <a:spcPct val="110000"/>
              </a:lnSpc>
              <a:buNone/>
            </a:pPr>
            <a:r>
              <a:rPr lang="en-US" sz="1600" baseline="0" dirty="0">
                <a:latin typeface="Times New Roman"/>
                <a:ea typeface="Segoe UI"/>
                <a:cs typeface="Segoe UI"/>
              </a:rPr>
              <a:t>The </a:t>
            </a:r>
            <a:r>
              <a:rPr lang="en-US" sz="1600" baseline="0" dirty="0" err="1">
                <a:latin typeface="Times New Roman"/>
                <a:ea typeface="Segoe UI"/>
                <a:cs typeface="Segoe UI"/>
              </a:rPr>
              <a:t>Apriori</a:t>
            </a:r>
            <a:r>
              <a:rPr lang="en-US" sz="1600" baseline="0" dirty="0">
                <a:latin typeface="Times New Roman"/>
                <a:ea typeface="Segoe UI"/>
                <a:cs typeface="Segoe UI"/>
              </a:rPr>
              <a:t> algorithm identifies frequent </a:t>
            </a:r>
            <a:r>
              <a:rPr lang="en-US" sz="1600" baseline="0" dirty="0" err="1">
                <a:latin typeface="Times New Roman"/>
                <a:ea typeface="Segoe UI"/>
                <a:cs typeface="Segoe UI"/>
              </a:rPr>
              <a:t>itemsets</a:t>
            </a:r>
            <a:r>
              <a:rPr lang="en-US" sz="1600" baseline="0" dirty="0">
                <a:latin typeface="Times New Roman"/>
                <a:ea typeface="Segoe UI"/>
                <a:cs typeface="Segoe UI"/>
              </a:rPr>
              <a:t> in a transactional database and derives association rules. An itemset is considered frequent if its support (the proportion of transactions in which the itemset appears) is above a user-specified minimum threshold.</a:t>
            </a:r>
            <a:r>
              <a:rPr lang="en-US" sz="1600" dirty="0">
                <a:latin typeface="Times New Roman"/>
                <a:ea typeface="Segoe UI"/>
                <a:cs typeface="Segoe UI"/>
              </a:rPr>
              <a:t>​</a:t>
            </a:r>
            <a:endParaRPr lang="en-US" sz="1600" dirty="0"/>
          </a:p>
        </p:txBody>
      </p:sp>
    </p:spTree>
    <p:extLst>
      <p:ext uri="{BB962C8B-B14F-4D97-AF65-F5344CB8AC3E}">
        <p14:creationId xmlns:p14="http://schemas.microsoft.com/office/powerpoint/2010/main" val="1812711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A52A5A-D6FC-8E27-C0E9-A2AFD4C4593F}"/>
              </a:ext>
            </a:extLst>
          </p:cNvPr>
          <p:cNvSpPr>
            <a:spLocks noGrp="1"/>
          </p:cNvSpPr>
          <p:nvPr>
            <p:ph type="title"/>
          </p:nvPr>
        </p:nvSpPr>
        <p:spPr>
          <a:xfrm>
            <a:off x="640080" y="914401"/>
            <a:ext cx="4876801" cy="1569516"/>
          </a:xfrm>
        </p:spPr>
        <p:txBody>
          <a:bodyPr anchor="t">
            <a:normAutofit/>
          </a:bodyPr>
          <a:lstStyle/>
          <a:p>
            <a:r>
              <a:rPr lang="en-US">
                <a:latin typeface="Times New Roman"/>
                <a:cs typeface="Times New Roman"/>
              </a:rPr>
              <a:t>Key Steps</a:t>
            </a:r>
          </a:p>
        </p:txBody>
      </p:sp>
      <p:sp>
        <p:nvSpPr>
          <p:cNvPr id="3" name="Content Placeholder 2">
            <a:extLst>
              <a:ext uri="{FF2B5EF4-FFF2-40B4-BE49-F238E27FC236}">
                <a16:creationId xmlns:a16="http://schemas.microsoft.com/office/drawing/2014/main" id="{40EEE573-055B-2DAE-C4E0-3102D6689AB7}"/>
              </a:ext>
            </a:extLst>
          </p:cNvPr>
          <p:cNvSpPr>
            <a:spLocks noGrp="1"/>
          </p:cNvSpPr>
          <p:nvPr>
            <p:ph idx="1"/>
          </p:nvPr>
        </p:nvSpPr>
        <p:spPr>
          <a:xfrm>
            <a:off x="6400799" y="960119"/>
            <a:ext cx="5130210" cy="5022661"/>
          </a:xfrm>
        </p:spPr>
        <p:txBody>
          <a:bodyPr vert="horz" lIns="91440" tIns="45720" rIns="91440" bIns="45720" rtlCol="0">
            <a:normAutofit fontScale="92500" lnSpcReduction="10000"/>
          </a:bodyPr>
          <a:lstStyle/>
          <a:p>
            <a:pPr>
              <a:lnSpc>
                <a:spcPct val="110000"/>
              </a:lnSpc>
              <a:buNone/>
            </a:pPr>
            <a:r>
              <a:rPr lang="en-US" sz="1200" dirty="0">
                <a:latin typeface="Times New Roman"/>
                <a:cs typeface="Times New Roman"/>
              </a:rPr>
              <a:t>The key steps in the </a:t>
            </a:r>
            <a:r>
              <a:rPr lang="en-US" sz="1200" dirty="0" err="1">
                <a:latin typeface="Times New Roman"/>
                <a:cs typeface="Times New Roman"/>
              </a:rPr>
              <a:t>Apriori</a:t>
            </a:r>
            <a:r>
              <a:rPr lang="en-US" sz="1200" dirty="0">
                <a:latin typeface="Times New Roman"/>
                <a:cs typeface="Times New Roman"/>
              </a:rPr>
              <a:t> algorithm are:</a:t>
            </a:r>
          </a:p>
          <a:p>
            <a:pPr>
              <a:lnSpc>
                <a:spcPct val="110000"/>
              </a:lnSpc>
              <a:buAutoNum type="arabicPeriod"/>
            </a:pPr>
            <a:r>
              <a:rPr lang="en-US" sz="1200" b="1" dirty="0">
                <a:latin typeface="Times New Roman"/>
                <a:cs typeface="Times New Roman"/>
              </a:rPr>
              <a:t>Candidate Generation</a:t>
            </a:r>
            <a:r>
              <a:rPr lang="en-US" sz="1200" dirty="0">
                <a:latin typeface="Times New Roman"/>
                <a:cs typeface="Times New Roman"/>
              </a:rPr>
              <a:t>:</a:t>
            </a:r>
          </a:p>
          <a:p>
            <a:pPr>
              <a:lnSpc>
                <a:spcPct val="110000"/>
              </a:lnSpc>
              <a:buNone/>
            </a:pPr>
            <a:r>
              <a:rPr lang="en-US" sz="1200" dirty="0">
                <a:latin typeface="Times New Roman"/>
                <a:cs typeface="Times New Roman"/>
              </a:rPr>
              <a:t>Generate candidate </a:t>
            </a:r>
            <a:r>
              <a:rPr lang="en-US" sz="1200" dirty="0" err="1">
                <a:latin typeface="Times New Roman"/>
                <a:cs typeface="Times New Roman"/>
              </a:rPr>
              <a:t>itemsets</a:t>
            </a:r>
            <a:r>
              <a:rPr lang="en-US" sz="1200" dirty="0">
                <a:latin typeface="Times New Roman"/>
                <a:cs typeface="Times New Roman"/>
              </a:rPr>
              <a:t> of length  </a:t>
            </a:r>
            <a:r>
              <a:rPr lang="en-US" sz="1200" i="1" dirty="0">
                <a:latin typeface="Times New Roman"/>
                <a:cs typeface="Times New Roman"/>
              </a:rPr>
              <a:t>k</a:t>
            </a:r>
            <a:r>
              <a:rPr lang="en-US" sz="1200" dirty="0">
                <a:latin typeface="Times New Roman"/>
                <a:cs typeface="Times New Roman"/>
              </a:rPr>
              <a:t> from frequent </a:t>
            </a:r>
            <a:r>
              <a:rPr lang="en-US" sz="1200" dirty="0" err="1">
                <a:latin typeface="Times New Roman"/>
                <a:cs typeface="Times New Roman"/>
              </a:rPr>
              <a:t>itemsets</a:t>
            </a:r>
            <a:endParaRPr lang="en-US" sz="1200" dirty="0">
              <a:latin typeface="Times New Roman"/>
              <a:cs typeface="Times New Roman"/>
            </a:endParaRPr>
          </a:p>
          <a:p>
            <a:pPr>
              <a:lnSpc>
                <a:spcPct val="110000"/>
              </a:lnSpc>
              <a:buNone/>
            </a:pPr>
            <a:r>
              <a:rPr lang="en-US" sz="1200" dirty="0">
                <a:latin typeface="Times New Roman"/>
                <a:cs typeface="Times New Roman"/>
              </a:rPr>
              <a:t>of length </a:t>
            </a:r>
            <a:r>
              <a:rPr lang="en-US" sz="1200" i="1" dirty="0">
                <a:latin typeface="Times New Roman"/>
                <a:cs typeface="Times New Roman"/>
              </a:rPr>
              <a:t>k-1</a:t>
            </a:r>
            <a:r>
              <a:rPr lang="en-US" sz="1200" dirty="0">
                <a:latin typeface="Times New Roman"/>
                <a:cs typeface="Times New Roman"/>
              </a:rPr>
              <a:t>.</a:t>
            </a:r>
            <a:endParaRPr lang="en-US" sz="1200" dirty="0"/>
          </a:p>
          <a:p>
            <a:pPr>
              <a:lnSpc>
                <a:spcPct val="110000"/>
              </a:lnSpc>
              <a:buNone/>
            </a:pPr>
            <a:r>
              <a:rPr lang="en-US" sz="1200" dirty="0">
                <a:latin typeface="Times New Roman"/>
                <a:cs typeface="Times New Roman"/>
              </a:rPr>
              <a:t>Use the join step to combine </a:t>
            </a:r>
            <a:r>
              <a:rPr lang="en-US" sz="1200" dirty="0" err="1">
                <a:latin typeface="Times New Roman"/>
                <a:cs typeface="Times New Roman"/>
              </a:rPr>
              <a:t>itemsets</a:t>
            </a:r>
            <a:r>
              <a:rPr lang="en-US" sz="1200" dirty="0">
                <a:latin typeface="Times New Roman"/>
                <a:cs typeface="Times New Roman"/>
              </a:rPr>
              <a:t> of length </a:t>
            </a:r>
            <a:r>
              <a:rPr lang="en-US" sz="1200" i="1" dirty="0">
                <a:latin typeface="Times New Roman"/>
                <a:cs typeface="Times New Roman"/>
              </a:rPr>
              <a:t>k-1</a:t>
            </a:r>
            <a:r>
              <a:rPr lang="en-US" sz="1200" dirty="0">
                <a:latin typeface="Times New Roman"/>
                <a:cs typeface="Times New Roman"/>
              </a:rPr>
              <a:t>  to form</a:t>
            </a:r>
          </a:p>
          <a:p>
            <a:pPr>
              <a:lnSpc>
                <a:spcPct val="110000"/>
              </a:lnSpc>
              <a:buNone/>
            </a:pPr>
            <a:r>
              <a:rPr lang="en-US" sz="1200" dirty="0" err="1">
                <a:latin typeface="Times New Roman"/>
                <a:cs typeface="Times New Roman"/>
              </a:rPr>
              <a:t>itemsets</a:t>
            </a:r>
            <a:r>
              <a:rPr lang="en-US" sz="1200" dirty="0">
                <a:latin typeface="Times New Roman"/>
                <a:cs typeface="Times New Roman"/>
              </a:rPr>
              <a:t> of length </a:t>
            </a:r>
            <a:r>
              <a:rPr lang="en-US" sz="1200" i="1" dirty="0">
                <a:latin typeface="Times New Roman"/>
                <a:cs typeface="Times New Roman"/>
              </a:rPr>
              <a:t>k</a:t>
            </a:r>
            <a:r>
              <a:rPr lang="en-US" sz="1200" dirty="0">
                <a:latin typeface="Times New Roman"/>
                <a:cs typeface="Times New Roman"/>
              </a:rPr>
              <a:t> .</a:t>
            </a:r>
            <a:endParaRPr lang="en-US" sz="1200" dirty="0"/>
          </a:p>
          <a:p>
            <a:pPr>
              <a:lnSpc>
                <a:spcPct val="110000"/>
              </a:lnSpc>
              <a:buNone/>
            </a:pPr>
            <a:r>
              <a:rPr lang="en-US" sz="1200" b="1" dirty="0">
                <a:latin typeface="Times New Roman"/>
                <a:cs typeface="Times New Roman"/>
              </a:rPr>
              <a:t>2.</a:t>
            </a:r>
            <a:r>
              <a:rPr lang="en-US" sz="1200" dirty="0">
                <a:latin typeface="Times New Roman"/>
                <a:cs typeface="Times New Roman"/>
              </a:rPr>
              <a:t>  </a:t>
            </a:r>
            <a:r>
              <a:rPr lang="en-US" sz="1200" b="1" dirty="0">
                <a:latin typeface="Times New Roman"/>
                <a:cs typeface="Times New Roman"/>
              </a:rPr>
              <a:t>Pruning</a:t>
            </a:r>
            <a:r>
              <a:rPr lang="en-US" sz="1200" dirty="0">
                <a:latin typeface="Times New Roman"/>
                <a:cs typeface="Times New Roman"/>
              </a:rPr>
              <a:t>:</a:t>
            </a:r>
          </a:p>
          <a:p>
            <a:pPr>
              <a:lnSpc>
                <a:spcPct val="110000"/>
              </a:lnSpc>
              <a:buNone/>
            </a:pPr>
            <a:r>
              <a:rPr lang="en-US" sz="1200" dirty="0">
                <a:latin typeface="Times New Roman"/>
                <a:cs typeface="Times New Roman"/>
              </a:rPr>
              <a:t>Eliminate candidate </a:t>
            </a:r>
            <a:r>
              <a:rPr lang="en-US" sz="1200" dirty="0" err="1">
                <a:latin typeface="Times New Roman"/>
                <a:cs typeface="Times New Roman"/>
              </a:rPr>
              <a:t>itemsets</a:t>
            </a:r>
            <a:r>
              <a:rPr lang="en-US" sz="1200" dirty="0">
                <a:latin typeface="Times New Roman"/>
                <a:cs typeface="Times New Roman"/>
              </a:rPr>
              <a:t> if any of their subsets are infrequent,</a:t>
            </a:r>
          </a:p>
          <a:p>
            <a:pPr>
              <a:lnSpc>
                <a:spcPct val="110000"/>
              </a:lnSpc>
              <a:buNone/>
            </a:pPr>
            <a:r>
              <a:rPr lang="en-US" sz="1200" dirty="0">
                <a:latin typeface="Times New Roman"/>
                <a:cs typeface="Times New Roman"/>
              </a:rPr>
              <a:t>based on the </a:t>
            </a:r>
            <a:r>
              <a:rPr lang="en-US" sz="1200" dirty="0" err="1">
                <a:latin typeface="Times New Roman"/>
                <a:cs typeface="Times New Roman"/>
              </a:rPr>
              <a:t>Apriori</a:t>
            </a:r>
            <a:r>
              <a:rPr lang="en-US" sz="1200" dirty="0">
                <a:latin typeface="Times New Roman"/>
                <a:cs typeface="Times New Roman"/>
              </a:rPr>
              <a:t> property.</a:t>
            </a:r>
            <a:endParaRPr lang="en-US" sz="1200" dirty="0"/>
          </a:p>
          <a:p>
            <a:pPr>
              <a:lnSpc>
                <a:spcPct val="110000"/>
              </a:lnSpc>
              <a:buNone/>
            </a:pPr>
            <a:r>
              <a:rPr lang="en-US" sz="1200" b="1" dirty="0">
                <a:latin typeface="Times New Roman"/>
                <a:cs typeface="Times New Roman"/>
              </a:rPr>
              <a:t>3. Support Counting</a:t>
            </a:r>
            <a:r>
              <a:rPr lang="en-US" sz="1200" dirty="0">
                <a:latin typeface="Times New Roman"/>
                <a:cs typeface="Times New Roman"/>
              </a:rPr>
              <a:t>:</a:t>
            </a:r>
          </a:p>
          <a:p>
            <a:pPr>
              <a:lnSpc>
                <a:spcPct val="110000"/>
              </a:lnSpc>
              <a:buNone/>
            </a:pPr>
            <a:r>
              <a:rPr lang="en-US" sz="1200" dirty="0">
                <a:latin typeface="Times New Roman"/>
                <a:cs typeface="Times New Roman"/>
              </a:rPr>
              <a:t>Scan the dataset to count the support of each candidate itemset.</a:t>
            </a:r>
          </a:p>
          <a:p>
            <a:pPr>
              <a:lnSpc>
                <a:spcPct val="110000"/>
              </a:lnSpc>
              <a:buNone/>
            </a:pPr>
            <a:r>
              <a:rPr lang="en-US" sz="1200" dirty="0">
                <a:latin typeface="Times New Roman"/>
                <a:cs typeface="Times New Roman"/>
              </a:rPr>
              <a:t>Retain those </a:t>
            </a:r>
            <a:r>
              <a:rPr lang="en-US" sz="1200" dirty="0" err="1">
                <a:latin typeface="Times New Roman"/>
                <a:cs typeface="Times New Roman"/>
              </a:rPr>
              <a:t>itemsets</a:t>
            </a:r>
            <a:r>
              <a:rPr lang="en-US" sz="1200" dirty="0">
                <a:latin typeface="Times New Roman"/>
                <a:cs typeface="Times New Roman"/>
              </a:rPr>
              <a:t> whose support meets or exceeds the minimum</a:t>
            </a:r>
          </a:p>
          <a:p>
            <a:pPr>
              <a:lnSpc>
                <a:spcPct val="110000"/>
              </a:lnSpc>
              <a:buNone/>
            </a:pPr>
            <a:r>
              <a:rPr lang="en-US" sz="1200" dirty="0">
                <a:latin typeface="Times New Roman"/>
                <a:cs typeface="Times New Roman"/>
              </a:rPr>
              <a:t>support threshold.</a:t>
            </a:r>
            <a:endParaRPr lang="en-US" sz="1200" dirty="0"/>
          </a:p>
          <a:p>
            <a:pPr>
              <a:lnSpc>
                <a:spcPct val="110000"/>
              </a:lnSpc>
              <a:buNone/>
            </a:pPr>
            <a:r>
              <a:rPr lang="en-US" sz="1200" b="1" dirty="0">
                <a:latin typeface="Times New Roman"/>
                <a:cs typeface="Times New Roman"/>
              </a:rPr>
              <a:t>4.</a:t>
            </a:r>
            <a:r>
              <a:rPr lang="en-US" sz="1200" dirty="0">
                <a:latin typeface="Times New Roman"/>
                <a:cs typeface="Times New Roman"/>
              </a:rPr>
              <a:t>  </a:t>
            </a:r>
            <a:r>
              <a:rPr lang="en-US" sz="1200" b="1" dirty="0">
                <a:latin typeface="Times New Roman"/>
                <a:cs typeface="Times New Roman"/>
              </a:rPr>
              <a:t>Iteration</a:t>
            </a:r>
            <a:r>
              <a:rPr lang="en-US" sz="1200" dirty="0">
                <a:latin typeface="Times New Roman"/>
                <a:cs typeface="Times New Roman"/>
              </a:rPr>
              <a:t>:</a:t>
            </a:r>
          </a:p>
          <a:p>
            <a:pPr>
              <a:lnSpc>
                <a:spcPct val="110000"/>
              </a:lnSpc>
              <a:buNone/>
            </a:pPr>
            <a:r>
              <a:rPr lang="en-US" sz="1200" dirty="0">
                <a:latin typeface="Times New Roman"/>
                <a:cs typeface="Times New Roman"/>
              </a:rPr>
              <a:t>Repeat the above steps until no more frequent </a:t>
            </a:r>
            <a:r>
              <a:rPr lang="en-US" sz="1200" dirty="0" err="1">
                <a:latin typeface="Times New Roman"/>
                <a:cs typeface="Times New Roman"/>
              </a:rPr>
              <a:t>itemsets</a:t>
            </a:r>
            <a:r>
              <a:rPr lang="en-US" sz="1200" dirty="0">
                <a:latin typeface="Times New Roman"/>
                <a:cs typeface="Times New Roman"/>
              </a:rPr>
              <a:t> can be found.</a:t>
            </a:r>
          </a:p>
          <a:p>
            <a:pPr>
              <a:lnSpc>
                <a:spcPct val="110000"/>
              </a:lnSpc>
              <a:buNone/>
            </a:pPr>
            <a:br>
              <a:rPr lang="en-US" sz="1200" dirty="0"/>
            </a:br>
            <a:endParaRPr lang="en-US" sz="1200" dirty="0">
              <a:latin typeface="Times New Roman"/>
              <a:cs typeface="Times New Roman"/>
            </a:endParaRPr>
          </a:p>
          <a:p>
            <a:pPr marL="0" indent="0">
              <a:lnSpc>
                <a:spcPct val="110000"/>
              </a:lnSpc>
              <a:buNone/>
            </a:pPr>
            <a:endParaRPr lang="en-US" sz="1000" dirty="0">
              <a:latin typeface="Times New Roman"/>
              <a:cs typeface="Times New Roman"/>
            </a:endParaRPr>
          </a:p>
        </p:txBody>
      </p:sp>
      <p:pic>
        <p:nvPicPr>
          <p:cNvPr id="6" name="Picture 5" descr="5 Key Steps In Converting Your Dream Into a Business | Inc.com">
            <a:extLst>
              <a:ext uri="{FF2B5EF4-FFF2-40B4-BE49-F238E27FC236}">
                <a16:creationId xmlns:a16="http://schemas.microsoft.com/office/drawing/2014/main" id="{D1A0BDCA-8D90-43B7-C70D-537205AADD48}"/>
              </a:ext>
            </a:extLst>
          </p:cNvPr>
          <p:cNvPicPr>
            <a:picLocks noChangeAspect="1"/>
          </p:cNvPicPr>
          <p:nvPr/>
        </p:nvPicPr>
        <p:blipFill>
          <a:blip r:embed="rId3"/>
          <a:stretch>
            <a:fillRect/>
          </a:stretch>
        </p:blipFill>
        <p:spPr>
          <a:xfrm>
            <a:off x="640080" y="1632010"/>
            <a:ext cx="5666525" cy="3910374"/>
          </a:xfrm>
          <a:prstGeom prst="rect">
            <a:avLst/>
          </a:prstGeom>
        </p:spPr>
      </p:pic>
      <p:cxnSp>
        <p:nvCxnSpPr>
          <p:cNvPr id="24" name="Straight Connector 23">
            <a:extLst>
              <a:ext uri="{FF2B5EF4-FFF2-40B4-BE49-F238E27FC236}">
                <a16:creationId xmlns:a16="http://schemas.microsoft.com/office/drawing/2014/main" id="{540DBD50-3CB1-A513-2321-1891E3F095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64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45F33-B275-1ECA-9AE4-536141192FED}"/>
              </a:ext>
            </a:extLst>
          </p:cNvPr>
          <p:cNvSpPr>
            <a:spLocks noGrp="1"/>
          </p:cNvSpPr>
          <p:nvPr>
            <p:ph type="title"/>
          </p:nvPr>
        </p:nvSpPr>
        <p:spPr>
          <a:xfrm>
            <a:off x="640080" y="914399"/>
            <a:ext cx="10847494" cy="1171069"/>
          </a:xfrm>
        </p:spPr>
        <p:txBody>
          <a:bodyPr anchor="t">
            <a:normAutofit/>
          </a:bodyPr>
          <a:lstStyle/>
          <a:p>
            <a:pPr algn="ctr"/>
            <a:r>
              <a:rPr lang="en-US" sz="3000">
                <a:latin typeface="Times New Roman"/>
                <a:cs typeface="Times New Roman"/>
              </a:rPr>
              <a:t>Advantages &amp; Disadvantages</a:t>
            </a:r>
            <a:endParaRPr lang="en-US"/>
          </a:p>
        </p:txBody>
      </p:sp>
      <p:sp>
        <p:nvSpPr>
          <p:cNvPr id="3" name="Content Placeholder 2">
            <a:extLst>
              <a:ext uri="{FF2B5EF4-FFF2-40B4-BE49-F238E27FC236}">
                <a16:creationId xmlns:a16="http://schemas.microsoft.com/office/drawing/2014/main" id="{664DF395-1A29-B3B7-2B8B-1326D5BA5BE7}"/>
              </a:ext>
            </a:extLst>
          </p:cNvPr>
          <p:cNvSpPr>
            <a:spLocks noGrp="1"/>
          </p:cNvSpPr>
          <p:nvPr>
            <p:ph idx="1"/>
          </p:nvPr>
        </p:nvSpPr>
        <p:spPr>
          <a:xfrm>
            <a:off x="6915150" y="2256287"/>
            <a:ext cx="4563618" cy="3760459"/>
          </a:xfrm>
        </p:spPr>
        <p:txBody>
          <a:bodyPr vert="horz" lIns="91440" tIns="45720" rIns="91440" bIns="45720" rtlCol="0" anchor="t">
            <a:normAutofit fontScale="92500" lnSpcReduction="20000"/>
          </a:bodyPr>
          <a:lstStyle/>
          <a:p>
            <a:pPr>
              <a:lnSpc>
                <a:spcPct val="110000"/>
              </a:lnSpc>
              <a:buNone/>
            </a:pPr>
            <a:r>
              <a:rPr lang="en-US" sz="1600" b="1" dirty="0">
                <a:latin typeface="Times New Roman"/>
                <a:cs typeface="Times New Roman"/>
              </a:rPr>
              <a:t>Advantages</a:t>
            </a:r>
            <a:r>
              <a:rPr lang="en-US" sz="1600" dirty="0">
                <a:latin typeface="Times New Roman"/>
                <a:cs typeface="Times New Roman"/>
              </a:rPr>
              <a:t>:</a:t>
            </a:r>
          </a:p>
          <a:p>
            <a:pPr>
              <a:lnSpc>
                <a:spcPct val="110000"/>
              </a:lnSpc>
              <a:buNone/>
            </a:pPr>
            <a:r>
              <a:rPr lang="en-US" sz="1600" dirty="0">
                <a:latin typeface="Times New Roman"/>
                <a:cs typeface="Times New Roman"/>
              </a:rPr>
              <a:t>Simple and intuitive.</a:t>
            </a:r>
          </a:p>
          <a:p>
            <a:pPr>
              <a:lnSpc>
                <a:spcPct val="110000"/>
              </a:lnSpc>
              <a:buNone/>
            </a:pPr>
            <a:r>
              <a:rPr lang="en-US" sz="1600" dirty="0">
                <a:latin typeface="Times New Roman"/>
                <a:cs typeface="Times New Roman"/>
              </a:rPr>
              <a:t>Easy to implement and understand.</a:t>
            </a:r>
          </a:p>
          <a:p>
            <a:pPr>
              <a:lnSpc>
                <a:spcPct val="110000"/>
              </a:lnSpc>
              <a:buNone/>
            </a:pPr>
            <a:endParaRPr lang="en-US" sz="1200" dirty="0"/>
          </a:p>
          <a:p>
            <a:pPr>
              <a:lnSpc>
                <a:spcPct val="110000"/>
              </a:lnSpc>
              <a:buNone/>
            </a:pPr>
            <a:r>
              <a:rPr lang="en-US" sz="1600" b="1" dirty="0">
                <a:latin typeface="Times New Roman"/>
                <a:cs typeface="Times New Roman"/>
              </a:rPr>
              <a:t>Disadvantages</a:t>
            </a:r>
            <a:r>
              <a:rPr lang="en-US" sz="1600" dirty="0">
                <a:latin typeface="Times New Roman"/>
                <a:cs typeface="Times New Roman"/>
              </a:rPr>
              <a:t>:</a:t>
            </a:r>
          </a:p>
          <a:p>
            <a:pPr>
              <a:lnSpc>
                <a:spcPct val="110000"/>
              </a:lnSpc>
              <a:buNone/>
            </a:pPr>
            <a:r>
              <a:rPr lang="en-US" sz="1600" dirty="0">
                <a:latin typeface="Times New Roman"/>
                <a:cs typeface="Times New Roman"/>
              </a:rPr>
              <a:t>Computationally expensive due to multiple dataset scans.</a:t>
            </a:r>
          </a:p>
          <a:p>
            <a:pPr>
              <a:lnSpc>
                <a:spcPct val="110000"/>
              </a:lnSpc>
              <a:buNone/>
            </a:pPr>
            <a:r>
              <a:rPr lang="en-US" sz="1600" dirty="0">
                <a:latin typeface="Times New Roman"/>
                <a:cs typeface="Times New Roman"/>
              </a:rPr>
              <a:t>Generates a large number of candidate </a:t>
            </a:r>
            <a:r>
              <a:rPr lang="en-US" sz="1600" dirty="0" err="1">
                <a:latin typeface="Times New Roman"/>
                <a:cs typeface="Times New Roman"/>
              </a:rPr>
              <a:t>itemsets</a:t>
            </a:r>
            <a:r>
              <a:rPr lang="en-US" sz="1600" dirty="0">
                <a:latin typeface="Times New Roman"/>
                <a:cs typeface="Times New Roman"/>
              </a:rPr>
              <a:t>, especially</a:t>
            </a:r>
          </a:p>
          <a:p>
            <a:pPr>
              <a:lnSpc>
                <a:spcPct val="110000"/>
              </a:lnSpc>
              <a:buNone/>
            </a:pPr>
            <a:r>
              <a:rPr lang="en-US" sz="1600" dirty="0">
                <a:latin typeface="Times New Roman"/>
                <a:cs typeface="Times New Roman"/>
              </a:rPr>
              <a:t>for large datasets.</a:t>
            </a:r>
            <a:endParaRPr lang="en-US" sz="2400" dirty="0"/>
          </a:p>
          <a:p>
            <a:pPr>
              <a:lnSpc>
                <a:spcPct val="110000"/>
              </a:lnSpc>
              <a:buNone/>
            </a:pPr>
            <a:r>
              <a:rPr lang="en-US" sz="1600" dirty="0">
                <a:latin typeface="Times New Roman"/>
                <a:cs typeface="Times New Roman"/>
              </a:rPr>
              <a:t>High memory consumption for storing candidate </a:t>
            </a:r>
            <a:r>
              <a:rPr lang="en-US" sz="1600" dirty="0" err="1">
                <a:latin typeface="Times New Roman"/>
                <a:cs typeface="Times New Roman"/>
              </a:rPr>
              <a:t>itemsets</a:t>
            </a:r>
            <a:r>
              <a:rPr lang="en-US" sz="1600" dirty="0">
                <a:latin typeface="Times New Roman"/>
                <a:cs typeface="Times New Roman"/>
              </a:rPr>
              <a:t>.</a:t>
            </a:r>
          </a:p>
          <a:p>
            <a:pPr>
              <a:lnSpc>
                <a:spcPct val="110000"/>
              </a:lnSpc>
              <a:buNone/>
            </a:pPr>
            <a:br>
              <a:rPr lang="en-US" sz="1200" dirty="0"/>
            </a:br>
            <a:endParaRPr lang="en-US" sz="1200" dirty="0"/>
          </a:p>
          <a:p>
            <a:pPr marL="0" indent="0">
              <a:lnSpc>
                <a:spcPct val="110000"/>
              </a:lnSpc>
              <a:buNone/>
            </a:pPr>
            <a:endParaRPr lang="en-US" sz="1200" dirty="0"/>
          </a:p>
        </p:txBody>
      </p:sp>
      <p:pic>
        <p:nvPicPr>
          <p:cNvPr id="5" name="Picture 4" descr="Advantages And Disadvantages Images – Browse 6,166 Stock Photos, Vectors,  and Video | Adobe Stock">
            <a:extLst>
              <a:ext uri="{FF2B5EF4-FFF2-40B4-BE49-F238E27FC236}">
                <a16:creationId xmlns:a16="http://schemas.microsoft.com/office/drawing/2014/main" id="{0BB117E1-B056-1CB6-3C4D-23209824450E}"/>
              </a:ext>
            </a:extLst>
          </p:cNvPr>
          <p:cNvPicPr>
            <a:picLocks noChangeAspect="1"/>
          </p:cNvPicPr>
          <p:nvPr/>
        </p:nvPicPr>
        <p:blipFill>
          <a:blip r:embed="rId2"/>
          <a:stretch>
            <a:fillRect/>
          </a:stretch>
        </p:blipFill>
        <p:spPr>
          <a:xfrm>
            <a:off x="713232" y="2260697"/>
            <a:ext cx="5648193" cy="3756048"/>
          </a:xfrm>
          <a:prstGeom prst="rect">
            <a:avLst/>
          </a:prstGeom>
        </p:spPr>
      </p:pic>
      <p:cxnSp>
        <p:nvCxnSpPr>
          <p:cNvPr id="20" name="Straight Connector 19">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990293"/>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TotalTime>
  <Words>2037</Words>
  <Application>Microsoft Office PowerPoint</Application>
  <PresentationFormat>Widescreen</PresentationFormat>
  <Paragraphs>198</Paragraphs>
  <Slides>34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Avenir Next LT Pro</vt:lpstr>
      <vt:lpstr>Calibri</vt:lpstr>
      <vt:lpstr>Grandview Display</vt:lpstr>
      <vt:lpstr>Segoe UI</vt:lpstr>
      <vt:lpstr>Times New Roman</vt:lpstr>
      <vt:lpstr>DashVTI</vt:lpstr>
      <vt:lpstr>Apriori Algorithm Project   Muhammad Aown Ali                   Muhammad Junaid Ali Asif Raja  M11217077                      M11217073</vt:lpstr>
      <vt:lpstr>Data Preprocessing</vt:lpstr>
      <vt:lpstr>Data Preprocessing</vt:lpstr>
      <vt:lpstr>Data Preprocessing (Cont.)  Approach 1 (data.txt)</vt:lpstr>
      <vt:lpstr>Data Preprocessing (Cont.)  Approach 2 (music.txt)</vt:lpstr>
      <vt:lpstr>Algorithm</vt:lpstr>
      <vt:lpstr> ​Apriori Algorithm  ​</vt:lpstr>
      <vt:lpstr>Key Steps</vt:lpstr>
      <vt:lpstr>Advantages &amp; Disadvantages</vt:lpstr>
      <vt:lpstr> ​FP-Growth Algorithm (Bonus Task 5)  ​</vt:lpstr>
      <vt:lpstr>FP-Growth vs Apriori</vt:lpstr>
      <vt:lpstr>Qualitative and Quantitative analysis </vt:lpstr>
      <vt:lpstr>Qualitative Analysis</vt:lpstr>
      <vt:lpstr>Quantitative Analysis</vt:lpstr>
      <vt:lpstr>Qualitative Analysis vs Quantitative Analysis </vt:lpstr>
      <vt:lpstr>Qualitative and Quantitative Analysis </vt:lpstr>
      <vt:lpstr>Data Output</vt:lpstr>
      <vt:lpstr>TASK 1: Apriori Algorithm Implementation With Packages        </vt:lpstr>
      <vt:lpstr>Results</vt:lpstr>
      <vt:lpstr>TASK 2: Apriori Algorithm Implementation Without Packages​ ​ ​ ​ ​ ​ ​ ​</vt:lpstr>
      <vt:lpstr>Results</vt:lpstr>
      <vt:lpstr>TASK 3: Apriori Algorithm Implementation Without Packages for Various `min_support` Values </vt:lpstr>
      <vt:lpstr>Results</vt:lpstr>
      <vt:lpstr>Task 4: Apriori Algorithm Implementation in R </vt:lpstr>
      <vt:lpstr>Results</vt:lpstr>
      <vt:lpstr>Bonus 5: Mechanisms to Further Improve the Performance of the Original Apriori Algorithm (FP-Growth) </vt:lpstr>
      <vt:lpstr>Results</vt:lpstr>
      <vt:lpstr>Bonus: Implement the Apriori Algorithm on a Real Database and Analyze Meaningful Patterns of Customer Shopping Behavior   </vt:lpstr>
      <vt:lpstr>Results</vt:lpstr>
      <vt:lpstr>Results (Cont.)</vt:lpstr>
      <vt:lpstr>Results (Cont.)</vt:lpstr>
      <vt:lpstr>Roles and Contributions</vt:lpstr>
      <vt:lpstr>Division of project roles and contributions</vt:lpstr>
      <vt:lpstr>xiè xie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Muhammad Aown Ali</cp:lastModifiedBy>
  <cp:revision>416</cp:revision>
  <dcterms:created xsi:type="dcterms:W3CDTF">2024-06-04T14:28:15Z</dcterms:created>
  <dcterms:modified xsi:type="dcterms:W3CDTF">2024-06-08T18:55:57Z</dcterms:modified>
</cp:coreProperties>
</file>